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1" r:id="rId2"/>
    <p:sldId id="256" r:id="rId3"/>
    <p:sldId id="272" r:id="rId4"/>
    <p:sldId id="258" r:id="rId5"/>
    <p:sldId id="278" r:id="rId6"/>
    <p:sldId id="259" r:id="rId7"/>
    <p:sldId id="260" r:id="rId8"/>
    <p:sldId id="277" r:id="rId9"/>
    <p:sldId id="261" r:id="rId10"/>
    <p:sldId id="262" r:id="rId11"/>
    <p:sldId id="273" r:id="rId12"/>
    <p:sldId id="266" r:id="rId13"/>
    <p:sldId id="263" r:id="rId14"/>
    <p:sldId id="264" r:id="rId15"/>
    <p:sldId id="265" r:id="rId16"/>
    <p:sldId id="267" r:id="rId17"/>
    <p:sldId id="274" r:id="rId18"/>
    <p:sldId id="269" r:id="rId19"/>
    <p:sldId id="275" r:id="rId20"/>
    <p:sldId id="276" r:id="rId21"/>
    <p:sldId id="27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EB"/>
    <a:srgbClr val="FFD1D1"/>
    <a:srgbClr val="F3D1FF"/>
    <a:srgbClr val="FFAFAF"/>
    <a:srgbClr val="D8EEC0"/>
    <a:srgbClr val="007600"/>
    <a:srgbClr val="006000"/>
    <a:srgbClr val="004C00"/>
    <a:srgbClr val="FFB9B9"/>
    <a:srgbClr val="005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99" autoAdjust="0"/>
  </p:normalViewPr>
  <p:slideViewPr>
    <p:cSldViewPr>
      <p:cViewPr>
        <p:scale>
          <a:sx n="60" d="100"/>
          <a:sy n="60" d="100"/>
        </p:scale>
        <p:origin x="-165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1753C-8533-43AD-8896-08B78126835E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0C9FD-C3FF-4CDE-A504-9D9F5DF4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890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Can be transmitted by anal-oral sex and</a:t>
            </a:r>
            <a:r>
              <a:rPr lang="en-US" baseline="0" dirty="0" smtClean="0"/>
              <a:t> by blood during the </a:t>
            </a:r>
            <a:r>
              <a:rPr lang="en-US" baseline="0" smtClean="0"/>
              <a:t>brief bacteremia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0C9FD-C3FF-4CDE-A504-9D9F5DF4CC7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24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Cryoglobulins</a:t>
            </a:r>
            <a:r>
              <a:rPr lang="en-US" dirty="0" smtClean="0"/>
              <a:t> are single or mixed immunoglobulins that undergo reversible precipitation: arthritis, enlargement of the spleen, skin vasculitis with purplish patches, and nerve and kidney disease.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0C9FD-C3FF-4CDE-A504-9D9F5DF4CC7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46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04928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bg2">
                <a:tint val="97000"/>
                <a:shade val="80000"/>
                <a:hueMod val="110000"/>
                <a:satMod val="120000"/>
                <a:lumMod val="5000"/>
                <a:lumOff val="95000"/>
                <a:alpha val="44000"/>
              </a:schemeClr>
            </a:gs>
            <a:gs pos="100000">
              <a:schemeClr val="bg2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26D2C-74B5-4E8F-8109-2327CF08E2BA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6B070-1093-4043-BC89-9C7D00BA7258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90800"/>
            <a:ext cx="7117180" cy="1524000"/>
          </a:xfrm>
        </p:spPr>
        <p:txBody>
          <a:bodyPr/>
          <a:lstStyle/>
          <a:p>
            <a:pPr algn="ctr"/>
            <a:r>
              <a:rPr lang="en-US" sz="8800" b="1" dirty="0" smtClean="0">
                <a:solidFill>
                  <a:schemeClr val="bg1">
                    <a:lumMod val="50000"/>
                  </a:schemeClr>
                </a:solidFill>
              </a:rPr>
              <a:t>Hepatitis</a:t>
            </a:r>
            <a:endParaRPr lang="en-US" sz="8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1676400"/>
            <a:ext cx="7117180" cy="3962400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594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458200" cy="60960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Diagnosis of Hepatitis B infection: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609600"/>
            <a:ext cx="8915400" cy="6172200"/>
          </a:xfrm>
          <a:noFill/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 algn="l">
              <a:buClr>
                <a:schemeClr val="bg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500" b="1" dirty="0" smtClean="0">
                <a:solidFill>
                  <a:srgbClr val="005A9E"/>
                </a:solidFill>
              </a:rPr>
              <a:t>In incubation period and pre-icteric phase: </a:t>
            </a:r>
            <a:r>
              <a:rPr lang="en-US" sz="3500" dirty="0" smtClean="0">
                <a:solidFill>
                  <a:schemeClr val="tx1"/>
                </a:solidFill>
              </a:rPr>
              <a:t>The first </a:t>
            </a:r>
            <a:r>
              <a:rPr lang="en-US" sz="3500" dirty="0" smtClean="0">
                <a:solidFill>
                  <a:schemeClr val="tx1"/>
                </a:solidFill>
              </a:rPr>
              <a:t>indicators are </a:t>
            </a:r>
            <a:r>
              <a:rPr lang="en-US" sz="3500" dirty="0" smtClean="0">
                <a:solidFill>
                  <a:srgbClr val="0070C0"/>
                </a:solidFill>
              </a:rPr>
              <a:t>HBV DNA, </a:t>
            </a:r>
            <a:r>
              <a:rPr lang="en-US" sz="3500" dirty="0" smtClean="0">
                <a:solidFill>
                  <a:srgbClr val="005A9E"/>
                </a:solidFill>
              </a:rPr>
              <a:t>HBs Ag</a:t>
            </a:r>
            <a:r>
              <a:rPr lang="en-US" sz="3500" dirty="0" smtClean="0">
                <a:solidFill>
                  <a:schemeClr val="tx1"/>
                </a:solidFill>
              </a:rPr>
              <a:t> and </a:t>
            </a:r>
            <a:r>
              <a:rPr lang="en-US" sz="3500" dirty="0" err="1" smtClean="0">
                <a:solidFill>
                  <a:srgbClr val="005A9E"/>
                </a:solidFill>
              </a:rPr>
              <a:t>HBe</a:t>
            </a:r>
            <a:r>
              <a:rPr lang="en-US" sz="3500" dirty="0" smtClean="0">
                <a:solidFill>
                  <a:srgbClr val="005A9E"/>
                </a:solidFill>
              </a:rPr>
              <a:t> Ag</a:t>
            </a:r>
            <a:r>
              <a:rPr lang="en-US" sz="3500" dirty="0" smtClean="0">
                <a:solidFill>
                  <a:srgbClr val="FF0000"/>
                </a:solidFill>
              </a:rPr>
              <a:t> </a:t>
            </a:r>
            <a:r>
              <a:rPr lang="en-US" sz="3500" dirty="0" smtClean="0">
                <a:solidFill>
                  <a:schemeClr val="tx1"/>
                </a:solidFill>
              </a:rPr>
              <a:t>(envelope).</a:t>
            </a:r>
          </a:p>
          <a:p>
            <a:pPr marL="457200" indent="-457200" algn="l">
              <a:buClr>
                <a:schemeClr val="bg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500" b="1" dirty="0" smtClean="0">
                <a:solidFill>
                  <a:srgbClr val="C00000"/>
                </a:solidFill>
              </a:rPr>
              <a:t>In acute icteric phase: </a:t>
            </a:r>
            <a:r>
              <a:rPr lang="en-US" sz="3500" dirty="0" smtClean="0">
                <a:solidFill>
                  <a:schemeClr val="tx1"/>
                </a:solidFill>
              </a:rPr>
              <a:t>Elevated bilirubin (total</a:t>
            </a:r>
            <a:r>
              <a:rPr lang="en-US" sz="3500" dirty="0">
                <a:solidFill>
                  <a:schemeClr val="tx1"/>
                </a:solidFill>
              </a:rPr>
              <a:t> </a:t>
            </a:r>
            <a:r>
              <a:rPr lang="en-US" sz="3500" dirty="0" smtClean="0">
                <a:solidFill>
                  <a:schemeClr val="tx1"/>
                </a:solidFill>
              </a:rPr>
              <a:t>&amp; direct), liver enzymes (transaminases), bilirubinuria, elevated </a:t>
            </a:r>
            <a:r>
              <a:rPr lang="en-US" sz="3500" dirty="0" err="1" smtClean="0">
                <a:solidFill>
                  <a:srgbClr val="C00000"/>
                </a:solidFill>
              </a:rPr>
              <a:t>HBc</a:t>
            </a:r>
            <a:r>
              <a:rPr lang="en-US" sz="3500" dirty="0" smtClean="0">
                <a:solidFill>
                  <a:srgbClr val="C00000"/>
                </a:solidFill>
              </a:rPr>
              <a:t> IgM </a:t>
            </a:r>
            <a:r>
              <a:rPr lang="en-US" sz="3500" dirty="0">
                <a:solidFill>
                  <a:srgbClr val="C00000"/>
                </a:solidFill>
              </a:rPr>
              <a:t>a</a:t>
            </a:r>
            <a:r>
              <a:rPr lang="en-US" sz="3500" dirty="0" smtClean="0">
                <a:solidFill>
                  <a:srgbClr val="C00000"/>
                </a:solidFill>
              </a:rPr>
              <a:t>ntibodies</a:t>
            </a:r>
            <a:r>
              <a:rPr lang="en-US" sz="3500" dirty="0" smtClean="0">
                <a:solidFill>
                  <a:srgbClr val="0070C0"/>
                </a:solidFill>
              </a:rPr>
              <a:t> </a:t>
            </a:r>
            <a:r>
              <a:rPr lang="en-US" sz="3500" dirty="0" smtClean="0">
                <a:solidFill>
                  <a:schemeClr val="tx1"/>
                </a:solidFill>
              </a:rPr>
              <a:t>in serum.</a:t>
            </a:r>
          </a:p>
          <a:p>
            <a:pPr marL="457200" indent="-457200" algn="l">
              <a:buClr>
                <a:schemeClr val="bg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500" b="1" dirty="0" smtClean="0">
                <a:solidFill>
                  <a:srgbClr val="004C00"/>
                </a:solidFill>
              </a:rPr>
              <a:t>In Convalescence phase: </a:t>
            </a:r>
            <a:r>
              <a:rPr lang="en-US" sz="3500" dirty="0" smtClean="0">
                <a:solidFill>
                  <a:srgbClr val="004C00"/>
                </a:solidFill>
              </a:rPr>
              <a:t>HBs Antibodies (neutralizing) </a:t>
            </a:r>
            <a:r>
              <a:rPr lang="en-US" sz="3500" dirty="0" smtClean="0">
                <a:solidFill>
                  <a:schemeClr val="tx1"/>
                </a:solidFill>
              </a:rPr>
              <a:t>elevates in </a:t>
            </a:r>
            <a:r>
              <a:rPr lang="en-US" sz="3500" dirty="0" smtClean="0">
                <a:solidFill>
                  <a:schemeClr val="tx1"/>
                </a:solidFill>
              </a:rPr>
              <a:t>serum (positive).</a:t>
            </a:r>
          </a:p>
          <a:p>
            <a:pPr marL="457200" indent="-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In Chronic period after 6 months:</a:t>
            </a:r>
          </a:p>
          <a:p>
            <a:pPr marL="914400" lvl="1" indent="-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3500" dirty="0" smtClean="0">
                <a:solidFill>
                  <a:schemeClr val="tx1"/>
                </a:solidFill>
              </a:rPr>
              <a:t> </a:t>
            </a:r>
            <a:r>
              <a:rPr lang="en-US" sz="3500" dirty="0" smtClean="0">
                <a:solidFill>
                  <a:srgbClr val="005A9E"/>
                </a:solidFill>
              </a:rPr>
              <a:t>HBs Ag: </a:t>
            </a:r>
            <a:r>
              <a:rPr lang="en-US" sz="3500" b="1" dirty="0" smtClean="0">
                <a:solidFill>
                  <a:srgbClr val="0070C0"/>
                </a:solidFill>
              </a:rPr>
              <a:t>positive</a:t>
            </a:r>
          </a:p>
          <a:p>
            <a:pPr marL="914400" lvl="1" indent="-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3500" dirty="0">
                <a:solidFill>
                  <a:schemeClr val="tx1"/>
                </a:solidFill>
              </a:rPr>
              <a:t> </a:t>
            </a:r>
            <a:r>
              <a:rPr lang="en-US" sz="3500" dirty="0">
                <a:solidFill>
                  <a:srgbClr val="004C00"/>
                </a:solidFill>
              </a:rPr>
              <a:t>Anti-HBs Antibodies: </a:t>
            </a:r>
            <a:r>
              <a:rPr lang="en-US" sz="3500" dirty="0">
                <a:solidFill>
                  <a:schemeClr val="tx1"/>
                </a:solidFill>
              </a:rPr>
              <a:t>negative.</a:t>
            </a:r>
          </a:p>
          <a:p>
            <a:pPr marL="914400" lvl="1" indent="-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3500" dirty="0" smtClean="0">
                <a:solidFill>
                  <a:srgbClr val="C00000"/>
                </a:solidFill>
              </a:rPr>
              <a:t>Anti-</a:t>
            </a:r>
            <a:r>
              <a:rPr lang="en-US" sz="3500" dirty="0" err="1" smtClean="0">
                <a:solidFill>
                  <a:srgbClr val="C00000"/>
                </a:solidFill>
              </a:rPr>
              <a:t>HBc</a:t>
            </a:r>
            <a:r>
              <a:rPr lang="en-US" sz="3500" dirty="0" smtClean="0">
                <a:solidFill>
                  <a:srgbClr val="C00000"/>
                </a:solidFill>
              </a:rPr>
              <a:t> IgG Antibodies: </a:t>
            </a:r>
            <a:r>
              <a:rPr lang="en-US" sz="3500" b="1" dirty="0" smtClean="0">
                <a:solidFill>
                  <a:srgbClr val="C00000"/>
                </a:solidFill>
              </a:rPr>
              <a:t>positive</a:t>
            </a:r>
            <a:r>
              <a:rPr lang="en-US" sz="35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41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47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24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1"/>
            <a:ext cx="8610600" cy="609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000" b="1" i="1" dirty="0">
                <a:solidFill>
                  <a:srgbClr val="FF0000"/>
                </a:solidFill>
              </a:rPr>
              <a:t>Diagnosis of Hepatitis B infection:</a:t>
            </a:r>
            <a:endParaRPr lang="en-US" sz="28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610600" cy="57912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1000" dirty="0" smtClean="0"/>
              <a:t>Ni</a:t>
            </a:r>
            <a:endParaRPr lang="en-US" sz="1000" dirty="0"/>
          </a:p>
        </p:txBody>
      </p:sp>
      <p:pic>
        <p:nvPicPr>
          <p:cNvPr id="1026" name="Picture 2" descr="C:\Users\nmansour\Desktop\20140428_2017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3820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67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1"/>
            <a:ext cx="8610600" cy="533399"/>
          </a:xfrm>
          <a:noFill/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Treatment: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762000"/>
            <a:ext cx="8763000" cy="5867400"/>
          </a:xfr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457200" indent="-457200" algn="l">
              <a:buClr>
                <a:srgbClr val="C00000"/>
              </a:buClr>
              <a:buSzPct val="76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Interferon-</a:t>
            </a:r>
            <a:r>
              <a:rPr lang="el-GR" sz="3200" dirty="0" smtClean="0">
                <a:solidFill>
                  <a:srgbClr val="0070C0"/>
                </a:solidFill>
              </a:rPr>
              <a:t>α</a:t>
            </a:r>
            <a:r>
              <a:rPr lang="en-US" sz="3200" dirty="0" smtClean="0">
                <a:solidFill>
                  <a:srgbClr val="0070C0"/>
                </a:solidFill>
              </a:rPr>
              <a:t> therapy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Clr>
                <a:srgbClr val="C00000"/>
              </a:buClr>
              <a:buSzPct val="76000"/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0070C0"/>
                </a:solidFill>
              </a:rPr>
              <a:t>lamivudine </a:t>
            </a:r>
            <a:r>
              <a:rPr lang="en-US" sz="3200" dirty="0" smtClean="0">
                <a:solidFill>
                  <a:schemeClr val="tx1"/>
                </a:solidFill>
              </a:rPr>
              <a:t>or</a:t>
            </a:r>
            <a:r>
              <a:rPr lang="en-US" sz="3200" b="1" dirty="0" smtClean="0">
                <a:solidFill>
                  <a:srgbClr val="0070C0"/>
                </a:solidFill>
              </a:rPr>
              <a:t> adefovir</a:t>
            </a:r>
            <a:r>
              <a:rPr lang="en-US" sz="3200" dirty="0" smtClean="0">
                <a:solidFill>
                  <a:schemeClr val="tx1"/>
                </a:solidFill>
              </a:rPr>
              <a:t>: </a:t>
            </a:r>
          </a:p>
          <a:p>
            <a:pPr marL="457200" indent="-457200" algn="l">
              <a:buClr>
                <a:srgbClr val="C00000"/>
              </a:buClr>
              <a:buSzPct val="76000"/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Prevention: </a:t>
            </a:r>
          </a:p>
          <a:p>
            <a:pPr marL="914400" lvl="1" indent="-457200" algn="l">
              <a:buClr>
                <a:srgbClr val="C00000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Active vaccine: </a:t>
            </a:r>
            <a:r>
              <a:rPr lang="en-US" sz="3200" dirty="0" smtClean="0">
                <a:solidFill>
                  <a:srgbClr val="0070C0"/>
                </a:solidFill>
              </a:rPr>
              <a:t>HBs Ag (recombinant vaccine)</a:t>
            </a:r>
            <a:r>
              <a:rPr lang="en-US" sz="3200" dirty="0" smtClean="0">
                <a:solidFill>
                  <a:schemeClr val="tx1"/>
                </a:solidFill>
              </a:rPr>
              <a:t> safe can be given to infants, health care workers. prevent both HBV and HDV.</a:t>
            </a:r>
          </a:p>
          <a:p>
            <a:pPr marL="914400" lvl="1" indent="-457200" algn="l">
              <a:buClr>
                <a:srgbClr val="C00000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Passive vaccine:</a:t>
            </a:r>
            <a:r>
              <a:rPr lang="en-US" sz="3200" dirty="0" smtClean="0">
                <a:solidFill>
                  <a:schemeClr val="tx1"/>
                </a:solidFill>
              </a:rPr>
              <a:t> human  </a:t>
            </a:r>
            <a:r>
              <a:rPr lang="en-US" sz="3200" dirty="0" smtClean="0">
                <a:solidFill>
                  <a:srgbClr val="0070C0"/>
                </a:solidFill>
              </a:rPr>
              <a:t>Anti-HBs</a:t>
            </a:r>
            <a:r>
              <a:rPr lang="en-US" sz="3200" dirty="0" smtClean="0">
                <a:solidFill>
                  <a:schemeClr val="tx1"/>
                </a:solidFill>
              </a:rPr>
              <a:t> (exposed persons; needle stick, infants born to seropositive mother, sexual) within 48 hours from exposure.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1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0"/>
            <a:ext cx="8610600" cy="609599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3200" b="1" u="sng" dirty="0" smtClean="0">
                <a:solidFill>
                  <a:srgbClr val="0070C0"/>
                </a:solidFill>
              </a:rPr>
              <a:t>Hepatitis C Virus Infection:</a:t>
            </a:r>
            <a:endParaRPr lang="en-US" sz="3200" b="1" u="sng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458200" cy="48768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0" indent="-457200" algn="l">
              <a:buClr>
                <a:srgbClr val="005A9E"/>
              </a:buCl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0070C0"/>
                </a:solidFill>
              </a:rPr>
              <a:t>Pathogenesis: </a:t>
            </a:r>
          </a:p>
          <a:p>
            <a:pPr marL="800100" lvl="1" indent="-342900" algn="l">
              <a:buClr>
                <a:srgbClr val="005A9E"/>
              </a:buClr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1"/>
                </a:solidFill>
              </a:rPr>
              <a:t>Replication of virus in hepatocytes, lymphocytes, and macrophages.</a:t>
            </a:r>
          </a:p>
          <a:p>
            <a:pPr marL="800100" lvl="1" indent="-342900" algn="l">
              <a:buClr>
                <a:srgbClr val="005A9E"/>
              </a:buClr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1"/>
                </a:solidFill>
              </a:rPr>
              <a:t>Destruction of cells by the </a:t>
            </a:r>
            <a:r>
              <a:rPr lang="en-US" sz="3200" dirty="0" smtClean="0">
                <a:solidFill>
                  <a:srgbClr val="0070C0"/>
                </a:solidFill>
              </a:rPr>
              <a:t>virus </a:t>
            </a:r>
            <a:r>
              <a:rPr lang="en-US" sz="3200" dirty="0" smtClean="0">
                <a:solidFill>
                  <a:schemeClr val="tx1"/>
                </a:solidFill>
              </a:rPr>
              <a:t>and </a:t>
            </a:r>
            <a:r>
              <a:rPr lang="en-US" sz="3200" dirty="0" smtClean="0">
                <a:solidFill>
                  <a:srgbClr val="0070C0"/>
                </a:solidFill>
              </a:rPr>
              <a:t>immunity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859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1"/>
            <a:ext cx="8610600" cy="5334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Clinical outcomes of acute hepatitis C infection: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762000"/>
            <a:ext cx="8610600" cy="5867400"/>
          </a:xfrm>
          <a:noFill/>
        </p:spPr>
        <p:txBody>
          <a:bodyPr>
            <a:normAutofit/>
          </a:bodyPr>
          <a:lstStyle/>
          <a:p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4" name="Rectangle 3"/>
          <p:cNvSpPr/>
          <p:nvPr/>
        </p:nvSpPr>
        <p:spPr>
          <a:xfrm>
            <a:off x="2590800" y="838200"/>
            <a:ext cx="3733800" cy="762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Acute hepatitis C infection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657600" y="1600200"/>
            <a:ext cx="381000" cy="914400"/>
          </a:xfrm>
          <a:prstGeom prst="downArrow">
            <a:avLst/>
          </a:prstGeom>
          <a:solidFill>
            <a:srgbClr val="FFA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" y="2514600"/>
            <a:ext cx="4191000" cy="609600"/>
          </a:xfrm>
          <a:prstGeom prst="rect">
            <a:avLst/>
          </a:prstGeom>
          <a:solidFill>
            <a:srgbClr val="FFA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Subclinical infection in 75% of cases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2362200" y="3124200"/>
            <a:ext cx="228600" cy="762000"/>
          </a:xfrm>
          <a:prstGeom prst="downArrow">
            <a:avLst/>
          </a:prstGeom>
          <a:solidFill>
            <a:srgbClr val="FFA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3886200"/>
            <a:ext cx="3810000" cy="838200"/>
          </a:xfrm>
          <a:prstGeom prst="rect">
            <a:avLst/>
          </a:prstGeom>
          <a:solidFill>
            <a:srgbClr val="FFA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Chronic hepatitis C (10-15 years)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5181600" y="1600200"/>
            <a:ext cx="304800" cy="990600"/>
          </a:xfrm>
          <a:prstGeom prst="downArrow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29200" y="2590800"/>
            <a:ext cx="3505200" cy="609600"/>
          </a:xfrm>
          <a:prstGeom prst="rect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Acute hepatitis C (25% of cases)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7010400" y="3200400"/>
            <a:ext cx="228600" cy="533400"/>
          </a:xfrm>
          <a:prstGeom prst="downArrow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79719" y="3733800"/>
            <a:ext cx="2087881" cy="685800"/>
          </a:xfrm>
          <a:prstGeom prst="rect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Resolution of disease (months)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4" name="Elbow Connector 13"/>
          <p:cNvCxnSpPr/>
          <p:nvPr/>
        </p:nvCxnSpPr>
        <p:spPr>
          <a:xfrm rot="10800000" flipV="1">
            <a:off x="4038601" y="3200400"/>
            <a:ext cx="1318259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Down Arrow 14"/>
          <p:cNvSpPr/>
          <p:nvPr/>
        </p:nvSpPr>
        <p:spPr>
          <a:xfrm>
            <a:off x="1600200" y="4724400"/>
            <a:ext cx="228600" cy="685800"/>
          </a:xfrm>
          <a:prstGeom prst="downArrow">
            <a:avLst/>
          </a:prstGeom>
          <a:solidFill>
            <a:srgbClr val="FFA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2000" y="5410200"/>
            <a:ext cx="1371600" cy="762000"/>
          </a:xfrm>
          <a:prstGeom prst="rect">
            <a:avLst/>
          </a:prstGeom>
          <a:solidFill>
            <a:srgbClr val="FFA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Cirrhosis (20%)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2133600" y="5753100"/>
            <a:ext cx="914400" cy="228600"/>
          </a:xfrm>
          <a:prstGeom prst="rightArrow">
            <a:avLst/>
          </a:prstGeom>
          <a:solidFill>
            <a:srgbClr val="FFA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048000" y="5562600"/>
            <a:ext cx="1649730" cy="762000"/>
          </a:xfrm>
          <a:prstGeom prst="rect">
            <a:avLst/>
          </a:prstGeom>
          <a:solidFill>
            <a:srgbClr val="FFA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Hepatocellular Carcinoma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3657600" y="4724400"/>
            <a:ext cx="228600" cy="600074"/>
          </a:xfrm>
          <a:prstGeom prst="downArrow">
            <a:avLst/>
          </a:prstGeom>
          <a:solidFill>
            <a:srgbClr val="FF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3886200" y="5100125"/>
            <a:ext cx="2057400" cy="285750"/>
          </a:xfrm>
          <a:prstGeom prst="rightArrow">
            <a:avLst/>
          </a:prstGeom>
          <a:solidFill>
            <a:srgbClr val="FF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5650229" y="5124450"/>
            <a:ext cx="381000" cy="514350"/>
          </a:xfrm>
          <a:prstGeom prst="downArrow">
            <a:avLst/>
          </a:prstGeom>
          <a:solidFill>
            <a:srgbClr val="FF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81600" y="5638800"/>
            <a:ext cx="1318259" cy="685800"/>
          </a:xfrm>
          <a:prstGeom prst="rect">
            <a:avLst/>
          </a:prstGeom>
          <a:solidFill>
            <a:srgbClr val="FFB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Liver failure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7772400" y="3200400"/>
            <a:ext cx="228600" cy="2124074"/>
          </a:xfrm>
          <a:prstGeom prst="downArrow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705600" y="5324474"/>
            <a:ext cx="2362200" cy="1304926"/>
          </a:xfrm>
          <a:prstGeom prst="rect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Mixed Cryoglobulinemia:*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Arthritis, purpura, glomerulonephritis</a:t>
            </a:r>
          </a:p>
        </p:txBody>
      </p:sp>
      <p:sp>
        <p:nvSpPr>
          <p:cNvPr id="24" name="Down Arrow 23"/>
          <p:cNvSpPr/>
          <p:nvPr/>
        </p:nvSpPr>
        <p:spPr>
          <a:xfrm>
            <a:off x="3162300" y="4757224"/>
            <a:ext cx="228600" cy="805375"/>
          </a:xfrm>
          <a:prstGeom prst="downArrow">
            <a:avLst/>
          </a:prstGeom>
          <a:solidFill>
            <a:srgbClr val="FFA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6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10600" cy="64770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Diagnosis of HCV:</a:t>
            </a:r>
          </a:p>
          <a:p>
            <a:pPr marL="457200" indent="-457200" algn="l">
              <a:buClr>
                <a:srgbClr val="0070C0"/>
              </a:buClr>
              <a:buSzPct val="85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Detection of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Anti-HCV</a:t>
            </a:r>
            <a:r>
              <a:rPr lang="en-US" sz="3200" dirty="0">
                <a:solidFill>
                  <a:schemeClr val="tx1"/>
                </a:solidFill>
              </a:rPr>
              <a:t> r</a:t>
            </a:r>
            <a:r>
              <a:rPr lang="en-US" sz="3200" dirty="0" smtClean="0">
                <a:solidFill>
                  <a:schemeClr val="tx1"/>
                </a:solidFill>
              </a:rPr>
              <a:t>ecombinant viral protein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antibodies</a:t>
            </a:r>
            <a:r>
              <a:rPr lang="en-US" sz="3200" dirty="0" smtClean="0">
                <a:solidFill>
                  <a:schemeClr val="tx1"/>
                </a:solidFill>
              </a:rPr>
              <a:t> in patient serum by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ELISA or RIBA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Clr>
                <a:srgbClr val="0070C0"/>
              </a:buClr>
              <a:buSzPct val="85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Detection of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viral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RNA </a:t>
            </a:r>
            <a:r>
              <a:rPr lang="en-US" sz="3200" dirty="0" smtClean="0">
                <a:solidFill>
                  <a:schemeClr val="tx1"/>
                </a:solidFill>
              </a:rPr>
              <a:t>in </a:t>
            </a:r>
            <a:r>
              <a:rPr lang="en-US" sz="3200" dirty="0" smtClean="0">
                <a:solidFill>
                  <a:schemeClr val="tx1"/>
                </a:solidFill>
              </a:rPr>
              <a:t>serum by quantitative 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RT-PCR</a:t>
            </a:r>
            <a:r>
              <a:rPr lang="en-US" sz="3200" dirty="0" smtClean="0">
                <a:solidFill>
                  <a:schemeClr val="tx1"/>
                </a:solidFill>
              </a:rPr>
              <a:t> technique.</a:t>
            </a:r>
            <a:endParaRPr lang="en-US" sz="3200" dirty="0">
              <a:solidFill>
                <a:schemeClr val="tx1"/>
              </a:solidFill>
            </a:endParaRPr>
          </a:p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Treatment and Prevention:</a:t>
            </a:r>
          </a:p>
          <a:p>
            <a:pPr marL="457200" indent="-457200" algn="l">
              <a:buClr>
                <a:srgbClr val="0070C0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1"/>
                </a:solidFill>
              </a:rPr>
              <a:t>Combination therapy of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interferon-</a:t>
            </a:r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and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ribavirin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Clr>
                <a:srgbClr val="0070C0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1"/>
                </a:solidFill>
              </a:rPr>
              <a:t>Newer drugs as </a:t>
            </a:r>
            <a:r>
              <a:rPr lang="en-US" sz="3200" dirty="0" err="1" smtClean="0">
                <a:solidFill>
                  <a:schemeClr val="tx1"/>
                </a:solidFill>
              </a:rPr>
              <a:t>sovaldi</a:t>
            </a:r>
            <a:r>
              <a:rPr lang="en-US" sz="3200" dirty="0" smtClean="0">
                <a:solidFill>
                  <a:schemeClr val="tx1"/>
                </a:solidFill>
              </a:rPr>
              <a:t>. 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0070C0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No</a:t>
            </a:r>
            <a:r>
              <a:rPr lang="en-US" sz="3200" dirty="0" smtClean="0">
                <a:solidFill>
                  <a:schemeClr val="tx1"/>
                </a:solidFill>
              </a:rPr>
              <a:t> available vaccine.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8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" y="228600"/>
            <a:ext cx="8839200" cy="647700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 algn="ctr">
              <a:buClr>
                <a:srgbClr val="CC3300">
                  <a:lumMod val="75000"/>
                </a:srgbClr>
              </a:buClr>
              <a:buSzPct val="75000"/>
            </a:pPr>
            <a:r>
              <a:rPr lang="en-US" sz="3200" b="1" dirty="0">
                <a:solidFill>
                  <a:srgbClr val="007600"/>
                </a:solidFill>
              </a:rPr>
              <a:t>Hepatitis A infection</a:t>
            </a:r>
          </a:p>
          <a:p>
            <a:pPr marL="457200" lvl="0" indent="-457200">
              <a:buClr>
                <a:srgbClr val="CC3300">
                  <a:lumMod val="75000"/>
                </a:srgbClr>
              </a:buClr>
              <a:buSzPct val="75000"/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007600"/>
                </a:solidFill>
              </a:rPr>
              <a:t>Pathogenesis</a:t>
            </a:r>
            <a:r>
              <a:rPr lang="en-US" sz="3200" dirty="0">
                <a:solidFill>
                  <a:srgbClr val="007600"/>
                </a:solidFill>
              </a:rPr>
              <a:t>:</a:t>
            </a:r>
          </a:p>
          <a:p>
            <a:pPr marL="914400" lvl="1" indent="-457200" algn="l">
              <a:buClr>
                <a:srgbClr val="CC3300">
                  <a:lumMod val="75000"/>
                </a:srgbClr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Food → intestine → 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portal vein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→ liver .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  <a:p>
            <a:pPr marL="914400" lvl="1" indent="-457200" algn="l">
              <a:buClr>
                <a:srgbClr val="CC3300">
                  <a:lumMod val="75000"/>
                </a:srgbClr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Replicate in </a:t>
            </a:r>
            <a:r>
              <a:rPr lang="en-US" sz="3200" dirty="0">
                <a:solidFill>
                  <a:srgbClr val="0070C0"/>
                </a:solidFill>
                <a:latin typeface="+mj-lt"/>
              </a:rPr>
              <a:t>hepatocytes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excreted in </a:t>
            </a:r>
            <a:r>
              <a:rPr lang="en-US" sz="3200" dirty="0">
                <a:solidFill>
                  <a:srgbClr val="0070C0"/>
                </a:solidFill>
                <a:latin typeface="+mj-lt"/>
              </a:rPr>
              <a:t>bile ducts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→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stool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→ </a:t>
            </a: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faco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-oral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infection.</a:t>
            </a:r>
            <a:endParaRPr lang="en-US" sz="3200" dirty="0">
              <a:solidFill>
                <a:srgbClr val="000000"/>
              </a:solidFill>
              <a:latin typeface="+mj-lt"/>
            </a:endParaRPr>
          </a:p>
          <a:p>
            <a:pPr marL="914400" lvl="1" indent="-457200" algn="l">
              <a:buClr>
                <a:srgbClr val="CC3300">
                  <a:lumMod val="75000"/>
                </a:srgbClr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+mj-lt"/>
              </a:rPr>
              <a:t>Released in bloodstream →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transient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viremia.</a:t>
            </a:r>
          </a:p>
          <a:p>
            <a:pPr marL="571500" indent="-571500">
              <a:buClr>
                <a:srgbClr val="CC3300">
                  <a:lumMod val="75000"/>
                </a:srgbClr>
              </a:buClr>
              <a:buSzPct val="75000"/>
              <a:buFont typeface="Courier New" panose="02070309020205020404" pitchFamily="49" charset="0"/>
              <a:buChar char="o"/>
            </a:pPr>
            <a:r>
              <a:rPr lang="en-US" sz="3600" b="1" dirty="0" smtClean="0">
                <a:solidFill>
                  <a:srgbClr val="007600"/>
                </a:solidFill>
              </a:rPr>
              <a:t>Clinically </a:t>
            </a:r>
            <a:r>
              <a:rPr lang="en-US" sz="3600" dirty="0" smtClean="0">
                <a:solidFill>
                  <a:srgbClr val="000000"/>
                </a:solidFill>
              </a:rPr>
              <a:t>(</a:t>
            </a:r>
            <a:r>
              <a:rPr lang="en-US" sz="3500" dirty="0" smtClean="0">
                <a:solidFill>
                  <a:srgbClr val="000000"/>
                </a:solidFill>
              </a:rPr>
              <a:t>4 weeks</a:t>
            </a:r>
            <a:r>
              <a:rPr lang="en-US" sz="3600" dirty="0" smtClean="0">
                <a:solidFill>
                  <a:srgbClr val="000000"/>
                </a:solidFill>
              </a:rPr>
              <a:t>): </a:t>
            </a:r>
            <a:r>
              <a:rPr lang="en-US" sz="3500" dirty="0" smtClean="0">
                <a:solidFill>
                  <a:srgbClr val="000000"/>
                </a:solidFill>
              </a:rPr>
              <a:t>fever, </a:t>
            </a:r>
            <a:r>
              <a:rPr lang="en-US" sz="3500" dirty="0" smtClean="0">
                <a:solidFill>
                  <a:srgbClr val="000000"/>
                </a:solidFill>
              </a:rPr>
              <a:t>jaundice, vomiting nausea. </a:t>
            </a:r>
            <a:endParaRPr lang="en-US" sz="3500" dirty="0">
              <a:solidFill>
                <a:srgbClr val="000000"/>
              </a:solidFill>
            </a:endParaRPr>
          </a:p>
          <a:p>
            <a:pPr marL="571500" indent="-571500">
              <a:buClr>
                <a:srgbClr val="CC3300">
                  <a:lumMod val="75000"/>
                </a:srgbClr>
              </a:buClr>
              <a:buSzPct val="75000"/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007600"/>
                </a:solidFill>
              </a:rPr>
              <a:t>Diagnosed: </a:t>
            </a:r>
            <a:r>
              <a:rPr lang="en-US" sz="3200" dirty="0" smtClean="0">
                <a:solidFill>
                  <a:srgbClr val="000000"/>
                </a:solidFill>
              </a:rPr>
              <a:t>by HAV IgM &amp; HAV IgG </a:t>
            </a:r>
            <a:r>
              <a:rPr lang="en-US" sz="3200" dirty="0" smtClean="0">
                <a:solidFill>
                  <a:srgbClr val="000000"/>
                </a:solidFill>
              </a:rPr>
              <a:t>(neutralizing)</a:t>
            </a:r>
            <a:endParaRPr lang="en-US" sz="3200" dirty="0">
              <a:solidFill>
                <a:srgbClr val="000000"/>
              </a:solidFill>
            </a:endParaRPr>
          </a:p>
          <a:p>
            <a:pPr marL="457200" lvl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C3300">
                  <a:lumMod val="75000"/>
                </a:srgbClr>
              </a:buClr>
              <a:buSzPct val="75000"/>
              <a:buFont typeface="Courier New" panose="02070309020205020404" pitchFamily="49" charset="0"/>
              <a:buChar char="o"/>
            </a:pPr>
            <a:r>
              <a:rPr lang="en-US" sz="3200" b="1" dirty="0">
                <a:solidFill>
                  <a:srgbClr val="007600"/>
                </a:solidFill>
              </a:rPr>
              <a:t>Vaccines:</a:t>
            </a:r>
          </a:p>
          <a:p>
            <a:pPr marL="914400" lvl="1" indent="-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C3300">
                  <a:lumMod val="75000"/>
                </a:srgbClr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006000"/>
                </a:solidFill>
              </a:rPr>
              <a:t>Inactivated</a:t>
            </a:r>
            <a:r>
              <a:rPr lang="en-US" sz="3200" dirty="0" smtClean="0">
                <a:solidFill>
                  <a:srgbClr val="000000"/>
                </a:solidFill>
              </a:rPr>
              <a:t> vaccine.</a:t>
            </a:r>
          </a:p>
          <a:p>
            <a:pPr marL="914400" lvl="1" indent="-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C3300">
                  <a:lumMod val="75000"/>
                </a:srgbClr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006000"/>
                </a:solidFill>
              </a:rPr>
              <a:t>Post-exposure </a:t>
            </a:r>
            <a:r>
              <a:rPr lang="en-US" sz="3200" b="1" dirty="0">
                <a:solidFill>
                  <a:srgbClr val="006000"/>
                </a:solidFill>
              </a:rPr>
              <a:t>prophylaxis </a:t>
            </a:r>
            <a:r>
              <a:rPr lang="en-US" sz="3200" dirty="0">
                <a:solidFill>
                  <a:srgbClr val="000000"/>
                </a:solidFill>
              </a:rPr>
              <a:t>(</a:t>
            </a:r>
            <a:r>
              <a:rPr lang="en-US" sz="3200" dirty="0" smtClean="0">
                <a:solidFill>
                  <a:srgbClr val="000000"/>
                </a:solidFill>
              </a:rPr>
              <a:t>Anti-HAV).  </a:t>
            </a:r>
            <a:endParaRPr lang="en-US" sz="3200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41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1"/>
            <a:ext cx="8534400" cy="609599"/>
          </a:xfrm>
          <a:noFill/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C00000"/>
                </a:solidFill>
              </a:rPr>
              <a:t>Other causative agents for liver infection: 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914400"/>
            <a:ext cx="8991600" cy="59436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300" b="1" dirty="0" smtClean="0">
                <a:solidFill>
                  <a:srgbClr val="C00000"/>
                </a:solidFill>
              </a:rPr>
              <a:t>Bacterial infections</a:t>
            </a:r>
            <a:r>
              <a:rPr lang="en-US" sz="3300" dirty="0" smtClean="0">
                <a:solidFill>
                  <a:srgbClr val="C00000"/>
                </a:solidFill>
              </a:rPr>
              <a:t>: Liver abscesses </a:t>
            </a:r>
            <a:r>
              <a:rPr lang="en-US" sz="3300" dirty="0" smtClean="0">
                <a:solidFill>
                  <a:schemeClr val="tx1"/>
                </a:solidFill>
              </a:rPr>
              <a:t>formation.</a:t>
            </a:r>
          </a:p>
          <a:p>
            <a:pPr marL="457200" indent="-457200">
              <a:buClr>
                <a:srgbClr val="C00000"/>
              </a:buClr>
              <a:buSzPct val="64000"/>
              <a:buFont typeface="Courier New" panose="02070309020205020404" pitchFamily="49" charset="0"/>
              <a:buChar char="o"/>
            </a:pPr>
            <a:r>
              <a:rPr lang="en-US" sz="3300" dirty="0" smtClean="0">
                <a:solidFill>
                  <a:schemeClr val="tx1"/>
                </a:solidFill>
              </a:rPr>
              <a:t>Intra abdominal infection; portal-vein bacteremia; </a:t>
            </a:r>
          </a:p>
          <a:p>
            <a:pPr marL="457200" indent="-457200" algn="l">
              <a:buClr>
                <a:srgbClr val="C00000"/>
              </a:buClr>
              <a:buSzPct val="64000"/>
              <a:buFont typeface="Courier New" panose="02070309020205020404" pitchFamily="49" charset="0"/>
              <a:buChar char="o"/>
            </a:pPr>
            <a:r>
              <a:rPr lang="en-US" sz="3300" dirty="0" smtClean="0">
                <a:solidFill>
                  <a:schemeClr val="tx1"/>
                </a:solidFill>
              </a:rPr>
              <a:t>Hepatic artery bacteremia; systemic infection.</a:t>
            </a:r>
          </a:p>
          <a:p>
            <a:pPr marL="457200" indent="-457200" algn="l">
              <a:buClr>
                <a:srgbClr val="C00000"/>
              </a:buClr>
              <a:buSzPct val="64000"/>
              <a:buFont typeface="Courier New" panose="02070309020205020404" pitchFamily="49" charset="0"/>
              <a:buChar char="o"/>
            </a:pPr>
            <a:r>
              <a:rPr lang="en-US" sz="3300" b="1" dirty="0" smtClean="0">
                <a:solidFill>
                  <a:schemeClr val="bg2">
                    <a:lumMod val="50000"/>
                  </a:schemeClr>
                </a:solidFill>
              </a:rPr>
              <a:t>Ascending cholangitis:  </a:t>
            </a:r>
          </a:p>
          <a:p>
            <a:pPr marL="914400" lvl="1" indent="-457200" algn="l">
              <a:buClr>
                <a:srgbClr val="C00000"/>
              </a:buClr>
              <a:buSzPct val="64000"/>
              <a:buFont typeface="Arial" panose="020B0604020202020204" pitchFamily="34" charset="0"/>
              <a:buChar char="•"/>
            </a:pPr>
            <a:r>
              <a:rPr lang="en-US" sz="3300" b="1" i="1" dirty="0" smtClean="0">
                <a:solidFill>
                  <a:schemeClr val="bg2">
                    <a:lumMod val="50000"/>
                  </a:schemeClr>
                </a:solidFill>
              </a:rPr>
              <a:t>E.coli</a:t>
            </a:r>
            <a:r>
              <a:rPr lang="en-US" sz="3300" b="1" i="1" dirty="0" smtClean="0">
                <a:solidFill>
                  <a:srgbClr val="0070C0"/>
                </a:solidFill>
              </a:rPr>
              <a:t> </a:t>
            </a:r>
            <a:r>
              <a:rPr lang="en-US" sz="3300" dirty="0" smtClean="0">
                <a:solidFill>
                  <a:schemeClr val="tx1"/>
                </a:solidFill>
              </a:rPr>
              <a:t>is the most frequent agent of cholangitis.</a:t>
            </a:r>
          </a:p>
          <a:p>
            <a:pPr marL="914400" lvl="1" indent="-457200" algn="l">
              <a:buClr>
                <a:srgbClr val="C00000"/>
              </a:buClr>
              <a:buSzPct val="64000"/>
              <a:buFont typeface="Arial" panose="020B0604020202020204" pitchFamily="34" charset="0"/>
              <a:buChar char="•"/>
            </a:pPr>
            <a:r>
              <a:rPr lang="en-US" sz="3300" dirty="0" smtClean="0">
                <a:solidFill>
                  <a:schemeClr val="tx1"/>
                </a:solidFill>
              </a:rPr>
              <a:t>40% of the cholangitis are caused by </a:t>
            </a:r>
            <a:r>
              <a:rPr lang="en-US" sz="3300" b="1" dirty="0" smtClean="0">
                <a:solidFill>
                  <a:schemeClr val="bg2">
                    <a:lumMod val="50000"/>
                  </a:schemeClr>
                </a:solidFill>
              </a:rPr>
              <a:t>mixture </a:t>
            </a:r>
            <a:r>
              <a:rPr lang="en-US" sz="3300" dirty="0" smtClean="0">
                <a:solidFill>
                  <a:schemeClr val="tx1"/>
                </a:solidFill>
              </a:rPr>
              <a:t> of facultative </a:t>
            </a:r>
            <a:r>
              <a:rPr lang="en-US" sz="3300" dirty="0" smtClean="0">
                <a:solidFill>
                  <a:schemeClr val="tx1"/>
                </a:solidFill>
              </a:rPr>
              <a:t>anaerobic and obligate anaerobic ascends from the duodenum.</a:t>
            </a:r>
          </a:p>
        </p:txBody>
      </p:sp>
    </p:spTree>
    <p:extLst>
      <p:ext uri="{BB962C8B-B14F-4D97-AF65-F5344CB8AC3E}">
        <p14:creationId xmlns:p14="http://schemas.microsoft.com/office/powerpoint/2010/main" val="352302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304800"/>
            <a:ext cx="8839200" cy="63246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Clr>
                <a:srgbClr val="F9EBF9"/>
              </a:buClr>
            </a:pPr>
            <a:r>
              <a:rPr lang="en-US" sz="3200" b="1" dirty="0" smtClean="0">
                <a:solidFill>
                  <a:srgbClr val="C00000"/>
                </a:solidFill>
              </a:rPr>
              <a:t>Parasitic Liver Infections</a:t>
            </a:r>
            <a:r>
              <a:rPr lang="en-US" sz="3200" b="1" dirty="0">
                <a:solidFill>
                  <a:srgbClr val="C00000"/>
                </a:solidFill>
              </a:rPr>
              <a:t>:</a:t>
            </a:r>
          </a:p>
          <a:p>
            <a:pPr marL="457200" lvl="0" indent="-457200">
              <a:buClr>
                <a:srgbClr val="006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Leishmaniasis. 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457200" lvl="0" indent="-457200">
              <a:buClr>
                <a:srgbClr val="006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Extra-intestinal </a:t>
            </a:r>
            <a:r>
              <a:rPr lang="en-US" sz="3200" dirty="0" smtClean="0">
                <a:solidFill>
                  <a:schemeClr val="tx1"/>
                </a:solidFill>
              </a:rPr>
              <a:t>amoebiasis.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457200" lvl="0" indent="-457200">
              <a:buClr>
                <a:srgbClr val="006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Schistosomiasis.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457200" lvl="0" indent="-457200">
              <a:buClr>
                <a:srgbClr val="006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Malaria.</a:t>
            </a:r>
          </a:p>
          <a:p>
            <a:pPr marL="457200" lvl="0" indent="-457200">
              <a:buClr>
                <a:srgbClr val="005A9E"/>
              </a:buClr>
              <a:buSzPct val="116000"/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0070C0"/>
                </a:solidFill>
              </a:rPr>
              <a:t>Leishmaniasis: </a:t>
            </a:r>
            <a:r>
              <a:rPr lang="en-US" sz="3200" i="1" dirty="0" smtClean="0">
                <a:solidFill>
                  <a:srgbClr val="0070C0"/>
                </a:solidFill>
              </a:rPr>
              <a:t>Leishmania </a:t>
            </a:r>
            <a:r>
              <a:rPr lang="en-US" sz="3200" i="1" dirty="0">
                <a:solidFill>
                  <a:srgbClr val="0070C0"/>
                </a:solidFill>
                <a:ea typeface="Times New Roman"/>
              </a:rPr>
              <a:t>donovani </a:t>
            </a:r>
          </a:p>
          <a:p>
            <a:pPr lvl="0">
              <a:buClr>
                <a:srgbClr val="005A9E"/>
              </a:buClr>
              <a:buSzPct val="116000"/>
            </a:pPr>
            <a:r>
              <a:rPr lang="en-US" sz="3200" i="1" dirty="0" smtClean="0">
                <a:solidFill>
                  <a:srgbClr val="0070C0"/>
                </a:solidFill>
                <a:ea typeface="Times New Roman"/>
              </a:rPr>
              <a:t>- 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</a:rPr>
              <a:t>Visceral </a:t>
            </a:r>
            <a:r>
              <a:rPr lang="en-US" sz="3200" dirty="0">
                <a:solidFill>
                  <a:srgbClr val="000000"/>
                </a:solidFill>
                <a:ea typeface="Times New Roman"/>
              </a:rPr>
              <a:t>leishmaniasis (Kala-azar); jaundice, 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</a:rPr>
              <a:t>inverted albumin/globulin ratio. </a:t>
            </a:r>
          </a:p>
          <a:p>
            <a:pPr lvl="0">
              <a:buClr>
                <a:srgbClr val="F9EBF9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</a:rPr>
              <a:t>- In </a:t>
            </a:r>
            <a:r>
              <a:rPr lang="en-US" sz="3200" dirty="0">
                <a:solidFill>
                  <a:srgbClr val="000000"/>
                </a:solidFill>
                <a:ea typeface="Times New Roman"/>
              </a:rPr>
              <a:t>liver: </a:t>
            </a:r>
            <a:r>
              <a:rPr lang="en-US" sz="3200" dirty="0">
                <a:solidFill>
                  <a:srgbClr val="0070C0"/>
                </a:solidFill>
                <a:ea typeface="Times New Roman"/>
              </a:rPr>
              <a:t>intracellular </a:t>
            </a:r>
            <a:r>
              <a:rPr lang="en-US" sz="3200" dirty="0" smtClean="0">
                <a:solidFill>
                  <a:srgbClr val="0070C0"/>
                </a:solidFill>
                <a:ea typeface="Times New Roman"/>
              </a:rPr>
              <a:t>amastigote </a:t>
            </a:r>
            <a:r>
              <a:rPr lang="en-US" sz="3200" dirty="0">
                <a:solidFill>
                  <a:srgbClr val="000000"/>
                </a:solidFill>
              </a:rPr>
              <a:t>stage.</a:t>
            </a:r>
          </a:p>
        </p:txBody>
      </p:sp>
    </p:spTree>
    <p:extLst>
      <p:ext uri="{BB962C8B-B14F-4D97-AF65-F5344CB8AC3E}">
        <p14:creationId xmlns:p14="http://schemas.microsoft.com/office/powerpoint/2010/main" val="129145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76200"/>
            <a:ext cx="8915400" cy="6629400"/>
          </a:xfrm>
          <a:noFill/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2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C00000"/>
                </a:solidFill>
              </a:rPr>
              <a:t>Types of liver infection:</a:t>
            </a:r>
          </a:p>
          <a:p>
            <a:pPr marL="914400" lvl="1" indent="-457200" algn="l">
              <a:lnSpc>
                <a:spcPct val="120000"/>
              </a:lnSpc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1"/>
                </a:solidFill>
              </a:rPr>
              <a:t>Hepatitis.</a:t>
            </a:r>
          </a:p>
          <a:p>
            <a:pPr marL="914400" lvl="1" indent="-457200" algn="l">
              <a:lnSpc>
                <a:spcPct val="120000"/>
              </a:lnSpc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1"/>
                </a:solidFill>
              </a:rPr>
              <a:t>liver abscess: collection of pus within the liver.</a:t>
            </a:r>
          </a:p>
          <a:p>
            <a:pPr marL="914400" lvl="1" indent="-457200" algn="l">
              <a:lnSpc>
                <a:spcPct val="120000"/>
              </a:lnSpc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1"/>
                </a:solidFill>
              </a:rPr>
              <a:t>Parasitic infection.</a:t>
            </a:r>
          </a:p>
          <a:p>
            <a:pPr marL="571500" indent="-571500" algn="l">
              <a:lnSpc>
                <a:spcPct val="12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Hepatitis is the inflammation of liver caused by immune response against liver parenchyma induced by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viral</a:t>
            </a:r>
            <a:r>
              <a:rPr lang="en-US" sz="3200" dirty="0" smtClean="0">
                <a:solidFill>
                  <a:schemeClr val="tx1"/>
                </a:solidFill>
              </a:rPr>
              <a:t> infections, or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intracellular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pathogens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that survive in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Kupffer</a:t>
            </a:r>
            <a:r>
              <a:rPr lang="en-US" sz="3200" dirty="0" smtClean="0">
                <a:solidFill>
                  <a:schemeClr val="tx1"/>
                </a:solidFill>
              </a:rPr>
              <a:t> cells  causing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granulomatous</a:t>
            </a:r>
            <a:r>
              <a:rPr lang="en-US" sz="3200" dirty="0" smtClean="0">
                <a:solidFill>
                  <a:schemeClr val="tx1"/>
                </a:solidFill>
              </a:rPr>
              <a:t> infections (typhoid fever, brucellosis, Q fever, T.B).</a:t>
            </a:r>
          </a:p>
        </p:txBody>
      </p:sp>
    </p:spTree>
    <p:extLst>
      <p:ext uri="{BB962C8B-B14F-4D97-AF65-F5344CB8AC3E}">
        <p14:creationId xmlns:p14="http://schemas.microsoft.com/office/powerpoint/2010/main" val="123327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990600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i="1" dirty="0">
                <a:solidFill>
                  <a:srgbClr val="0070C0"/>
                </a:solidFill>
                <a:ea typeface="+mn-ea"/>
                <a:cs typeface="Times New Roman"/>
              </a:rPr>
              <a:t>Leishmania </a:t>
            </a:r>
            <a:r>
              <a:rPr lang="en-US" i="1" dirty="0" smtClean="0">
                <a:solidFill>
                  <a:srgbClr val="0070C0"/>
                </a:solidFill>
                <a:ea typeface="Times New Roman"/>
                <a:cs typeface="Times New Roman"/>
              </a:rPr>
              <a:t>donovani </a:t>
            </a:r>
            <a:r>
              <a:rPr lang="en-US" dirty="0" smtClean="0">
                <a:solidFill>
                  <a:srgbClr val="0070C0"/>
                </a:solidFill>
                <a:ea typeface="Times New Roman"/>
                <a:cs typeface="Times New Roman"/>
              </a:rPr>
              <a:t>amastigote form inside Kupffer cells in the liver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8000999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763000" cy="6477000"/>
          </a:xfrm>
          <a:noFill/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457200" lvl="0" indent="-457200" algn="l">
              <a:buClr>
                <a:srgbClr val="007600"/>
              </a:buClr>
              <a:buSzPct val="115000"/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007600"/>
                </a:solidFill>
              </a:rPr>
              <a:t>Extra-intestinal </a:t>
            </a:r>
            <a:r>
              <a:rPr lang="en-US" sz="3200" b="1" dirty="0">
                <a:solidFill>
                  <a:srgbClr val="007600"/>
                </a:solidFill>
              </a:rPr>
              <a:t>Amebiasis</a:t>
            </a:r>
            <a:r>
              <a:rPr lang="en-US" sz="3200" dirty="0">
                <a:solidFill>
                  <a:srgbClr val="007600"/>
                </a:solidFill>
              </a:rPr>
              <a:t>: </a:t>
            </a:r>
            <a:r>
              <a:rPr lang="en-US" sz="3200" i="1" dirty="0">
                <a:solidFill>
                  <a:srgbClr val="007600"/>
                </a:solidFill>
              </a:rPr>
              <a:t>Entamoeba </a:t>
            </a:r>
            <a:r>
              <a:rPr lang="en-US" sz="3200" i="1" dirty="0" smtClean="0">
                <a:solidFill>
                  <a:srgbClr val="007600"/>
                </a:solidFill>
              </a:rPr>
              <a:t>histolytica.</a:t>
            </a:r>
            <a:r>
              <a:rPr lang="en-US" sz="3200" i="1" dirty="0">
                <a:solidFill>
                  <a:srgbClr val="007600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Causes </a:t>
            </a:r>
            <a:r>
              <a:rPr lang="en-US" sz="3200" dirty="0" smtClean="0">
                <a:solidFill>
                  <a:srgbClr val="0070C0"/>
                </a:solidFill>
              </a:rPr>
              <a:t>hepatic cyst </a:t>
            </a:r>
            <a:r>
              <a:rPr lang="en-US" sz="3200" smtClean="0">
                <a:solidFill>
                  <a:srgbClr val="0070C0"/>
                </a:solidFill>
              </a:rPr>
              <a:t>&amp; </a:t>
            </a:r>
            <a:r>
              <a:rPr lang="en-US" sz="3200" smtClean="0">
                <a:solidFill>
                  <a:srgbClr val="0070C0"/>
                </a:solidFill>
              </a:rPr>
              <a:t>abscess </a:t>
            </a:r>
            <a:r>
              <a:rPr lang="en-US" sz="3200" dirty="0" smtClean="0">
                <a:solidFill>
                  <a:prstClr val="black"/>
                </a:solidFill>
              </a:rPr>
              <a:t>due to transfer of trophozoite via portal system. </a:t>
            </a:r>
          </a:p>
          <a:p>
            <a:pPr marL="457200" lvl="0" indent="-457200" algn="l">
              <a:buClr>
                <a:schemeClr val="bg2">
                  <a:lumMod val="50000"/>
                </a:schemeClr>
              </a:buClr>
              <a:buSzPct val="118000"/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Schistosomiasis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en-US" sz="3200" i="1" dirty="0" smtClean="0">
                <a:solidFill>
                  <a:schemeClr val="bg2">
                    <a:lumMod val="50000"/>
                  </a:schemeClr>
                </a:solidFill>
              </a:rPr>
              <a:t>Schistosoma mansoni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; 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                 </a:t>
            </a:r>
            <a:r>
              <a:rPr lang="en-US" sz="3200" dirty="0" err="1" smtClean="0">
                <a:solidFill>
                  <a:schemeClr val="bg2">
                    <a:lumMod val="50000"/>
                  </a:schemeClr>
                </a:solidFill>
              </a:rPr>
              <a:t>Schistosomula</a:t>
            </a:r>
            <a:r>
              <a:rPr lang="en-US" sz="3200" dirty="0" smtClean="0">
                <a:solidFill>
                  <a:prstClr val="black"/>
                </a:solidFill>
              </a:rPr>
              <a:t> migrates to venous </a:t>
            </a:r>
            <a:r>
              <a:rPr lang="en-US" sz="3200" dirty="0">
                <a:solidFill>
                  <a:prstClr val="black"/>
                </a:solidFill>
              </a:rPr>
              <a:t>system of </a:t>
            </a:r>
            <a:r>
              <a:rPr lang="en-US" sz="3200" dirty="0" smtClean="0">
                <a:solidFill>
                  <a:prstClr val="black"/>
                </a:solidFill>
              </a:rPr>
              <a:t>liver then to venous plexuses of large intestine.                                                                          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Damage in liver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:                                                                            Egg-Granulomas </a:t>
            </a:r>
            <a:r>
              <a:rPr lang="en-US" sz="3200" dirty="0" smtClean="0">
                <a:solidFill>
                  <a:prstClr val="black"/>
                </a:solidFill>
              </a:rPr>
              <a:t>in portal area.                                                                        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Pipe stem fibrosis </a:t>
            </a:r>
            <a:r>
              <a:rPr lang="en-US" sz="3200" dirty="0" smtClean="0">
                <a:solidFill>
                  <a:prstClr val="black"/>
                </a:solidFill>
              </a:rPr>
              <a:t>of portal tracts. </a:t>
            </a:r>
          </a:p>
          <a:p>
            <a:pPr marL="457200" lvl="0" indent="-457200">
              <a:buClr>
                <a:srgbClr val="C00000"/>
              </a:buClr>
              <a:buSzPct val="123000"/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C00000"/>
                </a:solidFill>
              </a:rPr>
              <a:t>Malaria</a:t>
            </a:r>
            <a:r>
              <a:rPr lang="en-US" sz="3200" dirty="0">
                <a:solidFill>
                  <a:prstClr val="black"/>
                </a:solidFill>
              </a:rPr>
              <a:t>: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i="1" dirty="0">
                <a:solidFill>
                  <a:srgbClr val="C00000"/>
                </a:solidFill>
              </a:rPr>
              <a:t>Plasmodium</a:t>
            </a:r>
            <a:r>
              <a:rPr lang="en-US" sz="3200" dirty="0">
                <a:solidFill>
                  <a:prstClr val="black"/>
                </a:solidFill>
              </a:rPr>
              <a:t>                                                                                         </a:t>
            </a:r>
            <a:r>
              <a:rPr lang="en-US" sz="3200" dirty="0" smtClean="0">
                <a:solidFill>
                  <a:prstClr val="black"/>
                </a:solidFill>
              </a:rPr>
              <a:t>formation of </a:t>
            </a:r>
            <a:r>
              <a:rPr lang="en-US" sz="3200" dirty="0" smtClean="0">
                <a:solidFill>
                  <a:schemeClr val="tx1"/>
                </a:solidFill>
              </a:rPr>
              <a:t>liver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b="1" dirty="0">
                <a:solidFill>
                  <a:srgbClr val="C00000"/>
                </a:solidFill>
              </a:rPr>
              <a:t>S</a:t>
            </a:r>
            <a:r>
              <a:rPr lang="en-US" sz="3200" b="1" dirty="0" smtClean="0">
                <a:solidFill>
                  <a:srgbClr val="C00000"/>
                </a:solidFill>
              </a:rPr>
              <a:t>chizonts</a:t>
            </a:r>
            <a:r>
              <a:rPr lang="en-US" sz="3200" dirty="0" smtClean="0">
                <a:solidFill>
                  <a:prstClr val="black"/>
                </a:solidFill>
              </a:rPr>
              <a:t>.                 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88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5532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  <a:buClr>
                <a:srgbClr val="F9EBF9"/>
              </a:buClr>
            </a:pPr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Viral </a:t>
            </a:r>
            <a:r>
              <a:rPr lang="en-US" sz="3500" b="1" dirty="0">
                <a:solidFill>
                  <a:schemeClr val="bg1">
                    <a:lumMod val="50000"/>
                  </a:schemeClr>
                </a:solidFill>
              </a:rPr>
              <a:t>causative agents </a:t>
            </a:r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of </a:t>
            </a:r>
            <a:r>
              <a:rPr lang="en-US" sz="3500" b="1" dirty="0">
                <a:solidFill>
                  <a:schemeClr val="bg1">
                    <a:lumMod val="50000"/>
                  </a:schemeClr>
                </a:solidFill>
              </a:rPr>
              <a:t>hepatitis </a:t>
            </a:r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can be:</a:t>
            </a:r>
            <a:endParaRPr lang="en-US" sz="35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500" b="1" dirty="0" smtClean="0">
                <a:solidFill>
                  <a:srgbClr val="0070C0"/>
                </a:solidFill>
              </a:rPr>
              <a:t>Professional-hepatitis </a:t>
            </a:r>
            <a:r>
              <a:rPr lang="en-US" sz="3500" b="1" dirty="0">
                <a:solidFill>
                  <a:srgbClr val="0070C0"/>
                </a:solidFill>
              </a:rPr>
              <a:t>viruses: </a:t>
            </a:r>
            <a:r>
              <a:rPr lang="en-US" sz="3500" b="1" dirty="0" smtClean="0">
                <a:solidFill>
                  <a:prstClr val="black"/>
                </a:solidFill>
              </a:rPr>
              <a:t>Hepatitis </a:t>
            </a:r>
            <a:r>
              <a:rPr lang="en-US" sz="3500" b="1" dirty="0">
                <a:solidFill>
                  <a:prstClr val="black"/>
                </a:solidFill>
              </a:rPr>
              <a:t>A,B,C,D, and </a:t>
            </a:r>
            <a:r>
              <a:rPr lang="en-US" sz="3500" b="1" dirty="0" smtClean="0">
                <a:solidFill>
                  <a:prstClr val="black"/>
                </a:solidFill>
              </a:rPr>
              <a:t>E viruses: </a:t>
            </a:r>
            <a:r>
              <a:rPr lang="en-US" sz="3500" dirty="0">
                <a:solidFill>
                  <a:schemeClr val="tx1"/>
                </a:solidFill>
              </a:rPr>
              <a:t>strong</a:t>
            </a:r>
            <a:r>
              <a:rPr lang="en-US" sz="3500" dirty="0">
                <a:solidFill>
                  <a:srgbClr val="00B050"/>
                </a:solidFill>
              </a:rPr>
              <a:t> </a:t>
            </a:r>
            <a:r>
              <a:rPr lang="en-US" sz="3500" b="1" dirty="0">
                <a:solidFill>
                  <a:srgbClr val="C00000"/>
                </a:solidFill>
              </a:rPr>
              <a:t>tropism</a:t>
            </a:r>
            <a:r>
              <a:rPr lang="en-US" sz="3500" dirty="0">
                <a:solidFill>
                  <a:srgbClr val="00B050"/>
                </a:solidFill>
              </a:rPr>
              <a:t> </a:t>
            </a:r>
            <a:r>
              <a:rPr lang="en-US" sz="3500" dirty="0">
                <a:solidFill>
                  <a:prstClr val="black"/>
                </a:solidFill>
              </a:rPr>
              <a:t>to </a:t>
            </a:r>
            <a:r>
              <a:rPr lang="en-US" sz="3500" dirty="0">
                <a:solidFill>
                  <a:schemeClr val="tx1"/>
                </a:solidFill>
              </a:rPr>
              <a:t>hepatocyte</a:t>
            </a:r>
            <a:r>
              <a:rPr lang="en-US" sz="3500" dirty="0">
                <a:solidFill>
                  <a:prstClr val="black"/>
                </a:solidFill>
              </a:rPr>
              <a:t>.</a:t>
            </a:r>
          </a:p>
          <a:p>
            <a:pPr marL="457200" lvl="0" indent="-45720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rgbClr val="0070C0"/>
                </a:solidFill>
              </a:rPr>
              <a:t>N</a:t>
            </a:r>
            <a:r>
              <a:rPr lang="en-US" sz="3500" b="1" dirty="0" smtClean="0">
                <a:solidFill>
                  <a:srgbClr val="0070C0"/>
                </a:solidFill>
              </a:rPr>
              <a:t>on-professional viruses: </a:t>
            </a:r>
            <a:r>
              <a:rPr lang="en-US" sz="3500" b="1" dirty="0" smtClean="0">
                <a:solidFill>
                  <a:schemeClr val="tx1"/>
                </a:solidFill>
              </a:rPr>
              <a:t>Viruses that </a:t>
            </a:r>
            <a:r>
              <a:rPr lang="en-US" sz="3500" b="1" dirty="0">
                <a:solidFill>
                  <a:schemeClr val="tx1"/>
                </a:solidFill>
              </a:rPr>
              <a:t>cause </a:t>
            </a:r>
            <a:r>
              <a:rPr lang="en-US" sz="3500" b="1" dirty="0" smtClean="0">
                <a:solidFill>
                  <a:schemeClr val="tx1"/>
                </a:solidFill>
              </a:rPr>
              <a:t>extra-hepatic </a:t>
            </a:r>
            <a:r>
              <a:rPr lang="en-US" sz="3500" b="1" dirty="0">
                <a:solidFill>
                  <a:schemeClr val="tx1"/>
                </a:solidFill>
              </a:rPr>
              <a:t>diseases: </a:t>
            </a:r>
            <a:r>
              <a:rPr lang="en-US" sz="3500" dirty="0" smtClean="0">
                <a:solidFill>
                  <a:prstClr val="black"/>
                </a:solidFill>
              </a:rPr>
              <a:t>Yellow </a:t>
            </a:r>
            <a:r>
              <a:rPr lang="en-US" sz="3500" dirty="0">
                <a:solidFill>
                  <a:prstClr val="black"/>
                </a:solidFill>
              </a:rPr>
              <a:t>fever viruses, E.B virus secondary to </a:t>
            </a:r>
            <a:r>
              <a:rPr lang="en-US" sz="3500" dirty="0" smtClean="0">
                <a:solidFill>
                  <a:prstClr val="black"/>
                </a:solidFill>
              </a:rPr>
              <a:t>I.M, CMV</a:t>
            </a:r>
            <a:r>
              <a:rPr lang="en-US" sz="3500" dirty="0">
                <a:solidFill>
                  <a:prstClr val="black"/>
                </a:solidFill>
              </a:rPr>
              <a:t>, </a:t>
            </a:r>
            <a:r>
              <a:rPr lang="en-US" sz="3500" dirty="0" smtClean="0">
                <a:solidFill>
                  <a:prstClr val="black"/>
                </a:solidFill>
              </a:rPr>
              <a:t>adenoviruses, </a:t>
            </a:r>
            <a:r>
              <a:rPr lang="en-US" sz="3500" dirty="0">
                <a:solidFill>
                  <a:prstClr val="black"/>
                </a:solidFill>
              </a:rPr>
              <a:t>Herpes </a:t>
            </a:r>
            <a:r>
              <a:rPr lang="en-US" sz="3500" dirty="0" smtClean="0">
                <a:solidFill>
                  <a:prstClr val="black"/>
                </a:solidFill>
              </a:rPr>
              <a:t>simplex viruses, VZV….. </a:t>
            </a:r>
            <a:endParaRPr lang="en-US" sz="35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2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686800" cy="533399"/>
          </a:xfrm>
          <a:noFill/>
        </p:spPr>
        <p:txBody>
          <a:bodyPr>
            <a:noAutofit/>
          </a:bodyPr>
          <a:lstStyle/>
          <a:p>
            <a:pPr algn="l"/>
            <a:r>
              <a:rPr lang="en-US" sz="3000" b="1" dirty="0" smtClean="0">
                <a:solidFill>
                  <a:srgbClr val="0070C0"/>
                </a:solidFill>
              </a:rPr>
              <a:t>Hepatitis Viruses: Hepatitis A, B, C, D, and E:</a:t>
            </a:r>
            <a:endParaRPr lang="en-US" sz="30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686800" cy="57912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N</a:t>
            </a:r>
            <a:endParaRPr lang="en-US" sz="10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723285"/>
              </p:ext>
            </p:extLst>
          </p:nvPr>
        </p:nvGraphicFramePr>
        <p:xfrm>
          <a:off x="76201" y="762001"/>
          <a:ext cx="8991599" cy="60746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6370"/>
                <a:gridCol w="1426963"/>
                <a:gridCol w="1652273"/>
                <a:gridCol w="1577170"/>
                <a:gridCol w="1426963"/>
                <a:gridCol w="1351860"/>
              </a:tblGrid>
              <a:tr h="632611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Type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Hepatitis</a:t>
                      </a:r>
                      <a:r>
                        <a:rPr lang="en-US" sz="18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</a:rPr>
                        <a:t>Hepatitis B</a:t>
                      </a:r>
                    </a:p>
                    <a:p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4C00"/>
                          </a:solidFill>
                          <a:effectLst/>
                          <a:uLnTx/>
                          <a:uFillTx/>
                        </a:rPr>
                        <a:t>Hepatitis C</a:t>
                      </a:r>
                    </a:p>
                    <a:p>
                      <a:endParaRPr lang="en-US" sz="1600" b="1" dirty="0">
                        <a:solidFill>
                          <a:srgbClr val="004C00"/>
                        </a:solidFill>
                      </a:endParaRPr>
                    </a:p>
                  </a:txBody>
                  <a:tcPr>
                    <a:solidFill>
                      <a:srgbClr val="D8EE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</a:rPr>
                        <a:t>Hepatitis D</a:t>
                      </a:r>
                    </a:p>
                    <a:p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Hepatitis E</a:t>
                      </a:r>
                    </a:p>
                    <a:p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</a:tr>
              <a:tr h="1412341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Mode of </a:t>
                      </a:r>
                    </a:p>
                    <a:p>
                      <a:r>
                        <a:rPr lang="en-US" sz="1800" b="1" dirty="0" smtClean="0"/>
                        <a:t>Transmission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Fecal-Oral*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Bloodborne</a:t>
                      </a:r>
                    </a:p>
                    <a:p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Sexual</a:t>
                      </a:r>
                    </a:p>
                    <a:p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Vertical</a:t>
                      </a: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4C00"/>
                          </a:solidFill>
                          <a:effectLst/>
                          <a:uLnTx/>
                          <a:uFillTx/>
                        </a:rPr>
                        <a:t>Bloodborne</a:t>
                      </a:r>
                    </a:p>
                    <a:p>
                      <a:endParaRPr lang="en-US" b="1" dirty="0">
                        <a:solidFill>
                          <a:srgbClr val="004C00"/>
                        </a:solidFill>
                      </a:endParaRPr>
                    </a:p>
                  </a:txBody>
                  <a:tcPr>
                    <a:solidFill>
                      <a:srgbClr val="D8EE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</a:rPr>
                        <a:t>Blood borne</a:t>
                      </a:r>
                      <a:endParaRPr kumimoji="0" lang="en-US" sz="1800" b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</a:rPr>
                        <a:t>(depend on HBV)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</a:rPr>
                        <a:t>Super or co infection</a:t>
                      </a: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Fecal-Oral*</a:t>
                      </a:r>
                      <a:endParaRPr lang="en-US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</a:tr>
              <a:tr h="114752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Classification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Picornaviri-dae</a:t>
                      </a:r>
                      <a:r>
                        <a:rPr lang="en-US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.</a:t>
                      </a:r>
                      <a:r>
                        <a:rPr lang="en-US" sz="18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Linear</a:t>
                      </a:r>
                      <a:r>
                        <a:rPr lang="en-US" sz="18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SS-RNA</a:t>
                      </a:r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solidFill>
                            <a:srgbClr val="C00000"/>
                          </a:solidFill>
                        </a:rPr>
                        <a:t>Hepadnaviriae</a:t>
                      </a:r>
                      <a:endParaRPr lang="en-US" sz="1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Circular       DS</a:t>
                      </a:r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DNA       R.T enzyme</a:t>
                      </a:r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4C00"/>
                          </a:solidFill>
                        </a:rPr>
                        <a:t>Flaviviridae</a:t>
                      </a:r>
                      <a:endParaRPr lang="en-US" b="1" dirty="0" smtClean="0">
                        <a:solidFill>
                          <a:srgbClr val="004C0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004C00"/>
                          </a:solidFill>
                        </a:rPr>
                        <a:t>Linear         SS-RNA</a:t>
                      </a:r>
                      <a:endParaRPr lang="en-US" b="1" dirty="0">
                        <a:solidFill>
                          <a:srgbClr val="004C00"/>
                        </a:solidFill>
                      </a:endParaRPr>
                    </a:p>
                  </a:txBody>
                  <a:tcPr>
                    <a:solidFill>
                      <a:srgbClr val="D8EE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solidFill>
                            <a:srgbClr val="C00000"/>
                          </a:solidFill>
                        </a:rPr>
                        <a:t>Deltaviridae</a:t>
                      </a:r>
                      <a:endParaRPr lang="en-US" sz="1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Circular    SS</a:t>
                      </a:r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RNA</a:t>
                      </a:r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Calicivirid</a:t>
                      </a:r>
                      <a:r>
                        <a:rPr lang="en-US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-ae</a:t>
                      </a:r>
                    </a:p>
                    <a:p>
                      <a:r>
                        <a:rPr lang="en-US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Linear      SS-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RNA</a:t>
                      </a:r>
                      <a:endParaRPr lang="en-US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</a:tr>
              <a:tr h="809153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Incubation</a:t>
                      </a:r>
                      <a:r>
                        <a:rPr lang="en-US" sz="1800" b="1" baseline="0" dirty="0" smtClean="0"/>
                        <a:t> </a:t>
                      </a:r>
                    </a:p>
                    <a:p>
                      <a:endParaRPr lang="en-US" sz="18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2—6 weeks</a:t>
                      </a:r>
                    </a:p>
                    <a:p>
                      <a:endParaRPr lang="en-US" sz="1800" b="1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2 –6 months </a:t>
                      </a: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4C00"/>
                          </a:solidFill>
                        </a:rPr>
                        <a:t>2 weeks- 6 months</a:t>
                      </a:r>
                    </a:p>
                  </a:txBody>
                  <a:tcPr>
                    <a:solidFill>
                      <a:srgbClr val="D8EE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60-180 days</a:t>
                      </a: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21-42 days</a:t>
                      </a:r>
                    </a:p>
                  </a:txBody>
                  <a:tcPr>
                    <a:solidFill>
                      <a:srgbClr val="F3D1FF"/>
                    </a:solidFill>
                  </a:tcPr>
                </a:tc>
              </a:tr>
              <a:tr h="88271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Chronic infection</a:t>
                      </a:r>
                    </a:p>
                    <a:p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NO.</a:t>
                      </a:r>
                    </a:p>
                    <a:p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YES (10%)</a:t>
                      </a:r>
                    </a:p>
                    <a:p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4C00"/>
                          </a:solidFill>
                        </a:rPr>
                        <a:t>YES</a:t>
                      </a:r>
                      <a:r>
                        <a:rPr lang="en-US" b="1" baseline="0" dirty="0" smtClean="0">
                          <a:solidFill>
                            <a:srgbClr val="004C00"/>
                          </a:solidFill>
                        </a:rPr>
                        <a:t> (60 -80%)</a:t>
                      </a:r>
                      <a:endParaRPr lang="en-US" b="1" dirty="0" smtClean="0">
                        <a:solidFill>
                          <a:srgbClr val="004C00"/>
                        </a:solidFill>
                      </a:endParaRPr>
                    </a:p>
                    <a:p>
                      <a:endParaRPr lang="en-US" b="1" dirty="0">
                        <a:solidFill>
                          <a:srgbClr val="004C00"/>
                        </a:solidFill>
                      </a:endParaRPr>
                    </a:p>
                  </a:txBody>
                  <a:tcPr>
                    <a:solidFill>
                      <a:srgbClr val="D8EE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YES</a:t>
                      </a:r>
                    </a:p>
                    <a:p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NO.</a:t>
                      </a:r>
                    </a:p>
                    <a:p>
                      <a:endParaRPr lang="en-US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</a:tr>
              <a:tr h="105925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Outcomes</a:t>
                      </a:r>
                      <a:endParaRPr lang="en-US" sz="1800" b="1" dirty="0" smtClean="0"/>
                    </a:p>
                    <a:p>
                      <a:r>
                        <a:rPr lang="en-US" sz="1800" b="1" dirty="0" smtClean="0"/>
                        <a:t>of Chronic  Infection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CF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</a:t>
                      </a:r>
                    </a:p>
                    <a:p>
                      <a:endParaRPr lang="en-US" sz="18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Cirrhosis</a:t>
                      </a:r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</a:rPr>
                        <a:t> or Hepatocellular Carcinoma</a:t>
                      </a:r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D1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4C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>
                    <a:solidFill>
                      <a:srgbClr val="D8EE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</a:t>
                      </a:r>
                      <a:endParaRPr lang="en-US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3D1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9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8915400" cy="662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6600" y="5410200"/>
            <a:ext cx="2743200" cy="1200329"/>
          </a:xfrm>
          <a:prstGeom prst="rect">
            <a:avLst/>
          </a:prstGeom>
          <a:solidFill>
            <a:srgbClr val="F3D1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Low &lt; 2%</a:t>
            </a:r>
          </a:p>
          <a:p>
            <a:r>
              <a:rPr lang="en-US" dirty="0" smtClean="0"/>
              <a:t>Low intermediate 2-4%</a:t>
            </a:r>
          </a:p>
          <a:p>
            <a:r>
              <a:rPr lang="en-US" dirty="0" smtClean="0"/>
              <a:t>High intermediate 5-7%</a:t>
            </a:r>
          </a:p>
          <a:p>
            <a:r>
              <a:rPr lang="en-US" dirty="0" smtClean="0"/>
              <a:t>High &gt;7%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70669" y="228600"/>
            <a:ext cx="5030736" cy="707886"/>
          </a:xfrm>
          <a:prstGeom prst="rect">
            <a:avLst/>
          </a:prstGeom>
          <a:solidFill>
            <a:srgbClr val="FFEBEB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HBV infection prevalence</a:t>
            </a:r>
          </a:p>
          <a:p>
            <a:r>
              <a:rPr lang="en-US" sz="2000" b="1" dirty="0" smtClean="0">
                <a:solidFill>
                  <a:srgbClr val="7030A0"/>
                </a:solidFill>
              </a:rPr>
              <a:t>350 million are persistently infected by HBV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24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610600" cy="609599"/>
          </a:xfrm>
          <a:noFill/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Hepatitis B virus: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762000"/>
            <a:ext cx="8839200" cy="5943600"/>
          </a:xfrm>
          <a:noFill/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Pathogenesis: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14000"/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Virus </a:t>
            </a:r>
            <a:r>
              <a:rPr lang="en-US" sz="3200" dirty="0" smtClean="0">
                <a:solidFill>
                  <a:schemeClr val="tx1"/>
                </a:solidFill>
              </a:rPr>
              <a:t>infect the liver cells and multiply inside </a:t>
            </a:r>
            <a:r>
              <a:rPr lang="en-US" sz="3200" dirty="0" smtClean="0">
                <a:solidFill>
                  <a:schemeClr val="tx1"/>
                </a:solidFill>
              </a:rPr>
              <a:t>them causing </a:t>
            </a:r>
            <a:r>
              <a:rPr lang="en-US" sz="3200" dirty="0" smtClean="0">
                <a:solidFill>
                  <a:schemeClr val="tx1"/>
                </a:solidFill>
              </a:rPr>
              <a:t>lysis and necrosis in the hepatocyte </a:t>
            </a:r>
            <a:r>
              <a:rPr lang="en-US" sz="3200" dirty="0" smtClean="0">
                <a:solidFill>
                  <a:schemeClr val="tx1"/>
                </a:solidFill>
              </a:rPr>
              <a:t>causing hepatitis.</a:t>
            </a:r>
            <a:endParaRPr lang="en-US" sz="32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14000"/>
            </a:pPr>
            <a:r>
              <a:rPr lang="en-US" sz="3200" dirty="0" smtClean="0">
                <a:solidFill>
                  <a:schemeClr val="tx1"/>
                </a:solidFill>
              </a:rPr>
              <a:t>     </a:t>
            </a:r>
            <a:r>
              <a:rPr lang="en-US" sz="3200" b="1" dirty="0" smtClean="0">
                <a:solidFill>
                  <a:schemeClr val="tx1"/>
                </a:solidFill>
              </a:rPr>
              <a:t>→ </a:t>
            </a:r>
            <a:r>
              <a:rPr lang="en-US" sz="3200" dirty="0" smtClean="0">
                <a:solidFill>
                  <a:schemeClr val="tx1"/>
                </a:solidFill>
              </a:rPr>
              <a:t>interferon </a:t>
            </a:r>
            <a:r>
              <a:rPr lang="en-US" sz="3200" dirty="0" smtClean="0">
                <a:solidFill>
                  <a:schemeClr val="tx1"/>
                </a:solidFill>
              </a:rPr>
              <a:t>induce </a:t>
            </a:r>
            <a:r>
              <a:rPr lang="en-US" sz="3200" dirty="0" smtClean="0">
                <a:solidFill>
                  <a:schemeClr val="tx1"/>
                </a:solidFill>
              </a:rPr>
              <a:t>by infected cells →MHC-1   expression </a:t>
            </a:r>
            <a:r>
              <a:rPr lang="en-US" sz="3200" dirty="0" smtClean="0">
                <a:solidFill>
                  <a:schemeClr val="tx1"/>
                </a:solidFill>
              </a:rPr>
              <a:t>on the hepatocyte </a:t>
            </a:r>
            <a:r>
              <a:rPr lang="en-US" sz="3200" dirty="0" smtClean="0">
                <a:solidFill>
                  <a:schemeClr val="tx1"/>
                </a:solidFill>
              </a:rPr>
              <a:t>with </a:t>
            </a:r>
            <a:r>
              <a:rPr lang="en-US" sz="3200" dirty="0" smtClean="0">
                <a:solidFill>
                  <a:schemeClr val="tx1"/>
                </a:solidFill>
              </a:rPr>
              <a:t>the viral </a:t>
            </a:r>
            <a:r>
              <a:rPr lang="en-US" sz="3200" dirty="0" smtClean="0">
                <a:solidFill>
                  <a:schemeClr val="tx1"/>
                </a:solidFill>
              </a:rPr>
              <a:t>antigens.</a:t>
            </a:r>
            <a:endParaRPr lang="en-US" sz="32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14000"/>
            </a:pPr>
            <a:r>
              <a:rPr lang="en-US" sz="3200" dirty="0" smtClean="0">
                <a:solidFill>
                  <a:schemeClr val="tx1"/>
                </a:solidFill>
              </a:rPr>
              <a:t>    </a:t>
            </a:r>
            <a:r>
              <a:rPr lang="en-US" sz="3200" b="1" dirty="0" smtClean="0">
                <a:solidFill>
                  <a:schemeClr val="tx1"/>
                </a:solidFill>
              </a:rPr>
              <a:t>→ </a:t>
            </a:r>
            <a:r>
              <a:rPr lang="en-US" sz="3200" dirty="0" smtClean="0">
                <a:solidFill>
                  <a:schemeClr val="tx1"/>
                </a:solidFill>
              </a:rPr>
              <a:t>cell </a:t>
            </a:r>
            <a:r>
              <a:rPr lang="en-US" sz="3200" dirty="0" smtClean="0">
                <a:solidFill>
                  <a:schemeClr val="tx1"/>
                </a:solidFill>
              </a:rPr>
              <a:t>mediated immunity (CD-8 &amp; NK&amp; macrophages) eliminate and destroy the viral infected </a:t>
            </a:r>
            <a:r>
              <a:rPr lang="en-US" sz="3200" dirty="0" smtClean="0">
                <a:solidFill>
                  <a:schemeClr val="tx1"/>
                </a:solidFill>
              </a:rPr>
              <a:t>hepatocytes.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14000"/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A</a:t>
            </a:r>
            <a:r>
              <a:rPr lang="en-US" sz="3200" dirty="0" smtClean="0">
                <a:solidFill>
                  <a:schemeClr val="tx1"/>
                </a:solidFill>
              </a:rPr>
              <a:t>lso </a:t>
            </a:r>
            <a:r>
              <a:rPr lang="en-US" sz="3200" dirty="0" smtClean="0">
                <a:solidFill>
                  <a:schemeClr val="tx1"/>
                </a:solidFill>
              </a:rPr>
              <a:t>Ag-Ab. Complex formed which may cause type III immune complex </a:t>
            </a:r>
            <a:r>
              <a:rPr lang="en-US" sz="3200" dirty="0" smtClean="0">
                <a:solidFill>
                  <a:schemeClr val="tx1"/>
                </a:solidFill>
              </a:rPr>
              <a:t>disorder.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43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52400"/>
            <a:ext cx="8991600" cy="67056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10000"/>
              </a:lnSpc>
              <a:buClr>
                <a:srgbClr val="005A9E"/>
              </a:buClr>
              <a:buSzPct val="127000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</a:rPr>
              <a:t>Clinical presentation of hepatitis B infection:</a:t>
            </a:r>
          </a:p>
          <a:p>
            <a:pPr algn="l">
              <a:lnSpc>
                <a:spcPct val="110000"/>
              </a:lnSpc>
              <a:buClr>
                <a:srgbClr val="005A9E"/>
              </a:buClr>
              <a:buSzPct val="127000"/>
            </a:pPr>
            <a:r>
              <a:rPr lang="en-US" sz="3200" b="1" u="sng" dirty="0" smtClean="0">
                <a:solidFill>
                  <a:srgbClr val="0070C0"/>
                </a:solidFill>
              </a:rPr>
              <a:t>Acute </a:t>
            </a:r>
            <a:r>
              <a:rPr lang="en-US" sz="3200" b="1" u="sng" dirty="0" smtClean="0">
                <a:solidFill>
                  <a:srgbClr val="0070C0"/>
                </a:solidFill>
              </a:rPr>
              <a:t>infection period</a:t>
            </a:r>
            <a:r>
              <a:rPr lang="en-US" sz="3200" u="sng" dirty="0" smtClean="0">
                <a:solidFill>
                  <a:schemeClr val="tx1"/>
                </a:solidFill>
              </a:rPr>
              <a:t>:</a:t>
            </a:r>
          </a:p>
          <a:p>
            <a:pPr algn="l">
              <a:lnSpc>
                <a:spcPct val="110000"/>
              </a:lnSpc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rgbClr val="004C00"/>
                </a:solidFill>
              </a:rPr>
              <a:t>A- Pre-icteric phase: </a:t>
            </a:r>
            <a:r>
              <a:rPr lang="en-US" sz="3200" dirty="0" smtClean="0">
                <a:solidFill>
                  <a:schemeClr val="tx1"/>
                </a:solidFill>
              </a:rPr>
              <a:t>mild fever, loss of appetite, myalgia, and fatigue.</a:t>
            </a:r>
          </a:p>
          <a:p>
            <a:pPr algn="l">
              <a:lnSpc>
                <a:spcPct val="110000"/>
              </a:lnSpc>
            </a:pP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B- Icteric acute phase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(1-2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months):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Jaundice</a:t>
            </a:r>
            <a:r>
              <a:rPr lang="en-US" sz="3200" dirty="0" smtClean="0">
                <a:solidFill>
                  <a:schemeClr val="tx1"/>
                </a:solidFill>
              </a:rPr>
              <a:t> (yellowish coloration of mucous membrane, conjunctivae, and skin),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enlarged </a:t>
            </a:r>
            <a:r>
              <a:rPr lang="en-US" sz="3200" dirty="0" smtClean="0">
                <a:solidFill>
                  <a:schemeClr val="tx1"/>
                </a:solidFill>
              </a:rPr>
              <a:t>and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tender liver.</a:t>
            </a:r>
          </a:p>
          <a:p>
            <a:pPr algn="l">
              <a:lnSpc>
                <a:spcPct val="110000"/>
              </a:lnSpc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C- Fulminant hepatitis: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(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in 1-2% of patients</a:t>
            </a:r>
            <a:r>
              <a:rPr lang="en-US" sz="3200" dirty="0" smtClean="0">
                <a:solidFill>
                  <a:schemeClr val="tx1"/>
                </a:solidFill>
              </a:rPr>
              <a:t>):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sever  necrosis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of liver in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icteric</a:t>
            </a:r>
            <a:r>
              <a:rPr lang="en-US" sz="3200" dirty="0" smtClean="0">
                <a:solidFill>
                  <a:schemeClr val="tx1"/>
                </a:solidFill>
              </a:rPr>
              <a:t> phase; </a:t>
            </a:r>
            <a:r>
              <a:rPr lang="en-US" sz="2800" dirty="0" smtClean="0">
                <a:solidFill>
                  <a:schemeClr val="tx1"/>
                </a:solidFill>
              </a:rPr>
              <a:t>encephalopathy and lethal in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8%</a:t>
            </a:r>
            <a:r>
              <a:rPr lang="en-US" sz="2800" dirty="0" smtClean="0">
                <a:solidFill>
                  <a:schemeClr val="tx1"/>
                </a:solidFill>
              </a:rPr>
              <a:t> of cases (</a:t>
            </a:r>
            <a:r>
              <a:rPr lang="en-US" sz="3200" dirty="0" smtClean="0">
                <a:solidFill>
                  <a:schemeClr val="tx1"/>
                </a:solidFill>
              </a:rPr>
              <a:t>HEV</a:t>
            </a:r>
            <a:r>
              <a:rPr lang="en-US" sz="2800" dirty="0" smtClean="0">
                <a:solidFill>
                  <a:schemeClr val="tx1"/>
                </a:solidFill>
              </a:rPr>
              <a:t> in pregnancy or HBV-HDV coinfection) 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89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04800" y="304800"/>
            <a:ext cx="8610600" cy="62484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71500" indent="-571500">
              <a:buClr>
                <a:srgbClr val="005A9E"/>
              </a:buClr>
              <a:buFont typeface="Wingdings" panose="05000000000000000000" pitchFamily="2" charset="2"/>
              <a:buChar char="§"/>
            </a:pPr>
            <a:r>
              <a:rPr lang="en-US" sz="3600" b="1" u="sng" dirty="0" smtClean="0">
                <a:solidFill>
                  <a:srgbClr val="0070C0"/>
                </a:solidFill>
                <a:ea typeface="+mj-ea"/>
              </a:rPr>
              <a:t>Complications</a:t>
            </a:r>
            <a:r>
              <a:rPr lang="en-US" sz="3600" u="sng" dirty="0" smtClean="0">
                <a:solidFill>
                  <a:srgbClr val="000000"/>
                </a:solidFill>
                <a:ea typeface="+mj-ea"/>
              </a:rPr>
              <a:t>:</a:t>
            </a:r>
            <a:endParaRPr lang="en-US" sz="3600" u="sng" dirty="0" smtClean="0">
              <a:solidFill>
                <a:srgbClr val="000000"/>
              </a:solidFill>
              <a:ea typeface="+mj-ea"/>
            </a:endParaRPr>
          </a:p>
          <a:p>
            <a:pPr marL="571500" indent="-5715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a typeface="+mj-ea"/>
              </a:rPr>
              <a:t>Chronic carrier (active or non active)</a:t>
            </a:r>
          </a:p>
          <a:p>
            <a:pPr marL="571500" indent="-5715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a typeface="+mj-ea"/>
              </a:rPr>
              <a:t>Hepatocellular carcinoma</a:t>
            </a:r>
          </a:p>
          <a:p>
            <a:pPr marL="571500" indent="-5715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a typeface="+mj-ea"/>
              </a:rPr>
              <a:t>Liver cirrhosis.</a:t>
            </a:r>
          </a:p>
          <a:p>
            <a:pPr marL="571500" indent="-5715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a typeface="+mj-ea"/>
              </a:rPr>
              <a:t>Portal hypertension.</a:t>
            </a:r>
          </a:p>
          <a:p>
            <a:pPr marL="571500" indent="-5715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0000"/>
                </a:solidFill>
                <a:ea typeface="+mj-ea"/>
              </a:rPr>
              <a:t>Liver cell </a:t>
            </a:r>
            <a:r>
              <a:rPr lang="en-US" sz="3600" dirty="0" smtClean="0">
                <a:solidFill>
                  <a:srgbClr val="000000"/>
                </a:solidFill>
                <a:ea typeface="+mj-ea"/>
              </a:rPr>
              <a:t>failure.  </a:t>
            </a:r>
            <a:endParaRPr lang="en-US" sz="3600" dirty="0" smtClean="0">
              <a:solidFill>
                <a:srgbClr val="000000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0997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52400"/>
            <a:ext cx="8839200" cy="6553200"/>
          </a:xfrm>
          <a:noFill/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4" name="Rectangle 3"/>
          <p:cNvSpPr/>
          <p:nvPr/>
        </p:nvSpPr>
        <p:spPr>
          <a:xfrm>
            <a:off x="2743200" y="228600"/>
            <a:ext cx="3429000" cy="762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Acute Hepatitis B infection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3771900" y="1067386"/>
            <a:ext cx="571500" cy="990600"/>
          </a:xfrm>
          <a:prstGeom prst="downArrow">
            <a:avLst/>
          </a:prstGeom>
          <a:solidFill>
            <a:srgbClr val="B9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91200" y="2257278"/>
            <a:ext cx="2743200" cy="762000"/>
          </a:xfrm>
          <a:prstGeom prst="rect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Effective cell-mediated and humoral immunity </a:t>
            </a:r>
            <a:r>
              <a:rPr lang="en-US" b="1" dirty="0" smtClean="0">
                <a:solidFill>
                  <a:srgbClr val="C00000"/>
                </a:solidFill>
              </a:rPr>
              <a:t>(Anti HBs antibodies)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7543800" y="3077894"/>
            <a:ext cx="381000" cy="1371600"/>
          </a:xfrm>
          <a:prstGeom prst="downArrow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58000" y="4495800"/>
            <a:ext cx="1905000" cy="609600"/>
          </a:xfrm>
          <a:prstGeom prst="rect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Resolution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28900" y="2112499"/>
            <a:ext cx="2819400" cy="762000"/>
          </a:xfrm>
          <a:prstGeom prst="rect">
            <a:avLst/>
          </a:prstGeom>
          <a:solidFill>
            <a:srgbClr val="B9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Limited cell-mediated and humoral immunity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95600" y="3562350"/>
            <a:ext cx="1828800" cy="1390650"/>
          </a:xfrm>
          <a:prstGeom prst="rect">
            <a:avLst/>
          </a:prstGeom>
          <a:solidFill>
            <a:srgbClr val="B9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5A9E"/>
                </a:solidFill>
              </a:rPr>
              <a:t>Chronic stage; Asymptomatic  carrier</a:t>
            </a:r>
            <a:endParaRPr lang="en-US" b="1" dirty="0">
              <a:solidFill>
                <a:srgbClr val="005A9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800600" y="4305300"/>
            <a:ext cx="1524000" cy="876300"/>
          </a:xfrm>
          <a:prstGeom prst="rect">
            <a:avLst/>
          </a:prstGeom>
          <a:solidFill>
            <a:srgbClr val="B9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5A9E"/>
                </a:solidFill>
              </a:rPr>
              <a:t>Chronic active hepatitis</a:t>
            </a:r>
            <a:endParaRPr lang="en-US" b="1" dirty="0">
              <a:solidFill>
                <a:srgbClr val="005A9E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657600" y="6019800"/>
            <a:ext cx="1676400" cy="533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Liver Cirrhosis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91200" y="6019800"/>
            <a:ext cx="2819400" cy="533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Hepatocellular Carcinoma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36442" y="4544291"/>
            <a:ext cx="1981200" cy="1094509"/>
          </a:xfrm>
          <a:prstGeom prst="rect">
            <a:avLst/>
          </a:prstGeom>
          <a:solidFill>
            <a:srgbClr val="B9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005A9E"/>
                </a:solidFill>
              </a:rPr>
              <a:t>Minimal chronic hepatitis (persistent, fluctuating)</a:t>
            </a:r>
            <a:endParaRPr lang="en-US" b="1" dirty="0">
              <a:solidFill>
                <a:srgbClr val="005A9E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895600" y="5090585"/>
            <a:ext cx="1866900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28600" y="2133600"/>
            <a:ext cx="2057400" cy="1981200"/>
          </a:xfrm>
          <a:prstGeom prst="rect">
            <a:avLst/>
          </a:prstGeom>
          <a:solidFill>
            <a:srgbClr val="FFD1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Virulent strain of hepatitis, Co-infection (HDV), Uncontrolled immunity  and cytokines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81000" y="6019800"/>
            <a:ext cx="2362200" cy="533400"/>
          </a:xfrm>
          <a:prstGeom prst="rect">
            <a:avLst/>
          </a:prstGeom>
          <a:solidFill>
            <a:srgbClr val="FFD1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Fulminant Hepatitis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53" name="Down Arrow 52"/>
          <p:cNvSpPr/>
          <p:nvPr/>
        </p:nvSpPr>
        <p:spPr>
          <a:xfrm>
            <a:off x="3657600" y="2895600"/>
            <a:ext cx="381000" cy="533400"/>
          </a:xfrm>
          <a:prstGeom prst="downArrow">
            <a:avLst/>
          </a:prstGeom>
          <a:solidFill>
            <a:srgbClr val="B9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064369" y="2920658"/>
            <a:ext cx="381000" cy="1333500"/>
          </a:xfrm>
          <a:prstGeom prst="downArrow">
            <a:avLst/>
          </a:prstGeom>
          <a:solidFill>
            <a:srgbClr val="B9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Down Arrow 54"/>
          <p:cNvSpPr/>
          <p:nvPr/>
        </p:nvSpPr>
        <p:spPr>
          <a:xfrm>
            <a:off x="2436642" y="2895599"/>
            <a:ext cx="381000" cy="1553895"/>
          </a:xfrm>
          <a:prstGeom prst="downArrow">
            <a:avLst/>
          </a:prstGeom>
          <a:solidFill>
            <a:srgbClr val="B9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Down Arrow 55"/>
          <p:cNvSpPr/>
          <p:nvPr/>
        </p:nvSpPr>
        <p:spPr>
          <a:xfrm>
            <a:off x="5334000" y="5181600"/>
            <a:ext cx="228600" cy="457200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Minus 57"/>
          <p:cNvSpPr/>
          <p:nvPr/>
        </p:nvSpPr>
        <p:spPr>
          <a:xfrm>
            <a:off x="4038600" y="5486400"/>
            <a:ext cx="2971800" cy="533400"/>
          </a:xfrm>
          <a:prstGeom prst="mathMinu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own Arrow 58"/>
          <p:cNvSpPr/>
          <p:nvPr/>
        </p:nvSpPr>
        <p:spPr>
          <a:xfrm flipH="1">
            <a:off x="4229099" y="5715000"/>
            <a:ext cx="266701" cy="304800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Down Arrow 59"/>
          <p:cNvSpPr/>
          <p:nvPr/>
        </p:nvSpPr>
        <p:spPr>
          <a:xfrm>
            <a:off x="6553200" y="5715000"/>
            <a:ext cx="228600" cy="304800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Down Arrow 60"/>
          <p:cNvSpPr/>
          <p:nvPr/>
        </p:nvSpPr>
        <p:spPr>
          <a:xfrm>
            <a:off x="381000" y="4195235"/>
            <a:ext cx="381000" cy="1790700"/>
          </a:xfrm>
          <a:prstGeom prst="downArrow">
            <a:avLst/>
          </a:prstGeom>
          <a:solidFill>
            <a:srgbClr val="FFD1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ent-Up Arrow 6"/>
          <p:cNvSpPr/>
          <p:nvPr/>
        </p:nvSpPr>
        <p:spPr>
          <a:xfrm rot="10800000">
            <a:off x="1562100" y="609600"/>
            <a:ext cx="1066800" cy="1502898"/>
          </a:xfrm>
          <a:prstGeom prst="bentUpArrow">
            <a:avLst/>
          </a:prstGeom>
          <a:solidFill>
            <a:srgbClr val="FFD1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Bent-Up Arrow 33"/>
          <p:cNvSpPr/>
          <p:nvPr/>
        </p:nvSpPr>
        <p:spPr>
          <a:xfrm rot="10800000" flipH="1">
            <a:off x="6324600" y="609600"/>
            <a:ext cx="1047750" cy="1502898"/>
          </a:xfrm>
          <a:prstGeom prst="bentUpArrow">
            <a:avLst/>
          </a:prstGeom>
          <a:solidFill>
            <a:srgbClr val="D8EE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800600" y="3763694"/>
            <a:ext cx="263769" cy="49046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35" idx="3"/>
          </p:cNvCxnSpPr>
          <p:nvPr/>
        </p:nvCxnSpPr>
        <p:spPr>
          <a:xfrm>
            <a:off x="5334000" y="6286500"/>
            <a:ext cx="457200" cy="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69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Custom 7">
      <a:dk1>
        <a:srgbClr val="E2A3E2"/>
      </a:dk1>
      <a:lt1>
        <a:srgbClr val="000000"/>
      </a:lt1>
      <a:dk2>
        <a:srgbClr val="F9EBF9"/>
      </a:dk2>
      <a:lt2>
        <a:srgbClr val="F9EBF9"/>
      </a:lt2>
      <a:accent1>
        <a:srgbClr val="9900CC"/>
      </a:accent1>
      <a:accent2>
        <a:srgbClr val="800000"/>
      </a:accent2>
      <a:accent3>
        <a:srgbClr val="F9EBF9"/>
      </a:accent3>
      <a:accent4>
        <a:srgbClr val="000000"/>
      </a:accent4>
      <a:accent5>
        <a:srgbClr val="CC3300"/>
      </a:accent5>
      <a:accent6>
        <a:srgbClr val="006600"/>
      </a:accent6>
      <a:hlink>
        <a:srgbClr val="0070C0"/>
      </a:hlink>
      <a:folHlink>
        <a:srgbClr val="BA37BA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2676</TotalTime>
  <Words>1086</Words>
  <Application>Microsoft Office PowerPoint</Application>
  <PresentationFormat>On-screen Show (4:3)</PresentationFormat>
  <Paragraphs>165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Theme1</vt:lpstr>
      <vt:lpstr>Hepatitis</vt:lpstr>
      <vt:lpstr>PowerPoint Presentation</vt:lpstr>
      <vt:lpstr>PowerPoint Presentation</vt:lpstr>
      <vt:lpstr>Hepatitis Viruses: Hepatitis A, B, C, D, and E:</vt:lpstr>
      <vt:lpstr>PowerPoint Presentation</vt:lpstr>
      <vt:lpstr>Hepatitis B virus:</vt:lpstr>
      <vt:lpstr>PowerPoint Presentation</vt:lpstr>
      <vt:lpstr>PowerPoint Presentation</vt:lpstr>
      <vt:lpstr>n</vt:lpstr>
      <vt:lpstr>Diagnosis of Hepatitis B infection:</vt:lpstr>
      <vt:lpstr>PowerPoint Presentation</vt:lpstr>
      <vt:lpstr>Diagnosis of Hepatitis B infection:</vt:lpstr>
      <vt:lpstr>Treatment:</vt:lpstr>
      <vt:lpstr>Hepatitis C Virus Infection:</vt:lpstr>
      <vt:lpstr>Clinical outcomes of acute hepatitis C infection:</vt:lpstr>
      <vt:lpstr>N</vt:lpstr>
      <vt:lpstr>PowerPoint Presentation</vt:lpstr>
      <vt:lpstr>Other causative agents for liver infection: </vt:lpstr>
      <vt:lpstr>PowerPoint Presentation</vt:lpstr>
      <vt:lpstr>Leishmania donovani amastigote form inside Kupffer cells in the liver</vt:lpstr>
      <vt:lpstr>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</dc:title>
  <dc:creator>Dr.Nemr Mansour</dc:creator>
  <cp:lastModifiedBy>Sozan Fadl</cp:lastModifiedBy>
  <cp:revision>108</cp:revision>
  <dcterms:created xsi:type="dcterms:W3CDTF">2014-04-26T13:37:32Z</dcterms:created>
  <dcterms:modified xsi:type="dcterms:W3CDTF">2016-10-27T07:27:57Z</dcterms:modified>
</cp:coreProperties>
</file>